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941" r:id="rId8"/>
    <p:sldMasterId id="2147483942" r:id="rId10"/>
  </p:sldMasterIdLst>
  <p:notesMasterIdLst>
    <p:notesMasterId r:id="rId14"/>
  </p:notesMasterIdLst>
  <p:handoutMasterIdLst>
    <p:handoutMasterId r:id="rId12"/>
  </p:handoutMasterIdLst>
  <p:sldIdLst>
    <p:sldId id="342" r:id="rId16"/>
    <p:sldId id="354" r:id="rId17"/>
    <p:sldId id="359" r:id="rId18"/>
    <p:sldId id="385" r:id="rId19"/>
    <p:sldId id="361" r:id="rId20"/>
    <p:sldId id="360" r:id="rId21"/>
    <p:sldId id="387" r:id="rId22"/>
    <p:sldId id="362" r:id="rId23"/>
    <p:sldId id="386" r:id="rId24"/>
    <p:sldId id="388" r:id="rId25"/>
    <p:sldId id="364" r:id="rId26"/>
    <p:sldId id="365" r:id="rId27"/>
    <p:sldId id="366" r:id="rId28"/>
    <p:sldId id="367" r:id="rId29"/>
    <p:sldId id="379" r:id="rId30"/>
    <p:sldId id="368" r:id="rId31"/>
    <p:sldId id="370" r:id="rId32"/>
    <p:sldId id="376" r:id="rId33"/>
    <p:sldId id="378" r:id="rId34"/>
    <p:sldId id="371" r:id="rId35"/>
    <p:sldId id="377" r:id="rId36"/>
    <p:sldId id="383" r:id="rId37"/>
    <p:sldId id="381" r:id="rId38"/>
    <p:sldId id="382" r:id="rId39"/>
    <p:sldId id="372" r:id="rId40"/>
    <p:sldId id="373" r:id="rId41"/>
    <p:sldId id="375" r:id="rId42"/>
    <p:sldId id="316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3223" userDrawn="1">
          <p15:clr>
            <a:srgbClr val="A4A3A4"/>
          </p15:clr>
        </p15:guide>
        <p15:guide id="2" pos="4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999999"/>
    <a:srgbClr val="00B2B2"/>
    <a:srgbClr val="F2F2F2"/>
    <a:srgbClr val="3B3838"/>
    <a:srgbClr val="42C9A8"/>
    <a:srgbClr val="FABFA4"/>
    <a:srgbClr val="3A88CA"/>
    <a:srgbClr val="3737DD"/>
    <a:srgbClr val="3D7AC3"/>
    <a:srgbClr val="FDB18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 snapToObjects="1">
      <p:cViewPr varScale="1">
        <p:scale>
          <a:sx n="79" d="100"/>
          <a:sy n="79" d="100"/>
        </p:scale>
        <p:origin x="86" y="216"/>
      </p:cViewPr>
      <p:guideLst>
        <p:guide orient="horz" pos="3223"/>
        <p:guide pos="4835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2266" y="72"/>
      </p:cViewPr>
      <p:guideLst>
        <p:guide orient="horz" pos="3223"/>
        <p:guide pos="4835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8" Type="http://schemas.openxmlformats.org/officeDocument/2006/relationships/slideMaster" Target="slideMasters/slideMaster1.xml"></Relationship><Relationship Id="rId9" Type="http://schemas.openxmlformats.org/officeDocument/2006/relationships/theme" Target="theme/theme1.xml"></Relationship><Relationship Id="rId10" Type="http://schemas.openxmlformats.org/officeDocument/2006/relationships/slideMaster" Target="slideMasters/slideMaster2.xml"></Relationship><Relationship Id="rId12" Type="http://schemas.openxmlformats.org/officeDocument/2006/relationships/handoutMaster" Target="handoutMasters/handoutMaster1.xml"></Relationship><Relationship Id="rId14" Type="http://schemas.openxmlformats.org/officeDocument/2006/relationships/notesMaster" Target="notesMasters/notesMaster1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slide" Target="slides/slide20.xml"></Relationship><Relationship Id="rId36" Type="http://schemas.openxmlformats.org/officeDocument/2006/relationships/slide" Target="slides/slide21.xml"></Relationship><Relationship Id="rId37" Type="http://schemas.openxmlformats.org/officeDocument/2006/relationships/slide" Target="slides/slide22.xml"></Relationship><Relationship Id="rId38" Type="http://schemas.openxmlformats.org/officeDocument/2006/relationships/slide" Target="slides/slide23.xml"></Relationship><Relationship Id="rId39" Type="http://schemas.openxmlformats.org/officeDocument/2006/relationships/slide" Target="slides/slide24.xml"></Relationship><Relationship Id="rId40" Type="http://schemas.openxmlformats.org/officeDocument/2006/relationships/slide" Target="slides/slide25.xml"></Relationship><Relationship Id="rId41" Type="http://schemas.openxmlformats.org/officeDocument/2006/relationships/slide" Target="slides/slide26.xml"></Relationship><Relationship Id="rId42" Type="http://schemas.openxmlformats.org/officeDocument/2006/relationships/slide" Target="slides/slide27.xml"></Relationship><Relationship Id="rId43" Type="http://schemas.openxmlformats.org/officeDocument/2006/relationships/slide" Target="slides/slide28.xml"></Relationship><Relationship Id="rId44" Type="http://schemas.openxmlformats.org/officeDocument/2006/relationships/viewProps" Target="viewProps.xml"></Relationship><Relationship Id="rId45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14.01.2023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14.01.2023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08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390" y="0"/>
            <a:ext cx="640461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5" y="1180465"/>
            <a:ext cx="531495" cy="41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475" y="1717040"/>
            <a:ext cx="3175" cy="47244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370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4970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95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 txBox="1">
            <a:spLocks/>
          </p:cNvSpPr>
          <p:nvPr>
            <p:ph type="pic"/>
          </p:nvPr>
        </p:nvSpPr>
        <p:spPr>
          <a:xfrm rot="0">
            <a:off x="0" y="0"/>
            <a:ext cx="12192635" cy="6862445"/>
          </a:xfrm>
          <a:prstGeom prst="rect"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 0"/>
          <p:cNvSpPr txBox="1">
            <a:spLocks/>
          </p:cNvSpPr>
          <p:nvPr>
            <p:ph type="pic"/>
          </p:nvPr>
        </p:nvSpPr>
        <p:spPr>
          <a:xfrm rot="0">
            <a:off x="0" y="0"/>
            <a:ext cx="12192635" cy="6862445"/>
          </a:xfrm>
          <a:prstGeom prst="rect"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>
            <a:spLocks/>
          </p:cNvSpPr>
          <p:nvPr/>
        </p:nvSpPr>
        <p:spPr>
          <a:xfrm rot="0">
            <a:off x="5787390" y="0"/>
            <a:ext cx="6405245" cy="6858635"/>
          </a:xfrm>
          <a:prstGeom prst="rect"/>
          <a:solidFill>
            <a:schemeClr val="bg1">
              <a:lumMod val="9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</a:p>
        </p:txBody>
      </p:sp>
      <p:sp>
        <p:nvSpPr>
          <p:cNvPr id="3" name="Rect 0"/>
          <p:cNvSpPr>
            <a:spLocks/>
          </p:cNvSpPr>
          <p:nvPr/>
        </p:nvSpPr>
        <p:spPr>
          <a:xfrm rot="0">
            <a:off x="11323955" y="1180465"/>
            <a:ext cx="589280" cy="3702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latinLnBrk="0">
              <a:buFontTx/>
              <a:buNone/>
            </a:pPr>
            <a:r>
              <a:rPr sz="1800" b="1">
                <a:solidFill>
                  <a:schemeClr val="tx1"/>
                </a:solidFill>
                <a:latin typeface="Lato" charset="0"/>
                <a:ea typeface="맑은 고딕" charset="0"/>
              </a:rPr>
              <a:t>0</a:t>
            </a:r>
            <a:fld id="{B9320F77-B9A0-41C5-862A-B4B631284C64}" type="slidenum">
              <a:rPr sz="1800" b="1">
                <a:solidFill>
                  <a:schemeClr val="tx1"/>
                </a:solidFill>
                <a:latin typeface="Lato" charset="0"/>
                <a:ea typeface="맑은 고딕" charset="0"/>
              </a:rPr>
              <a:t>‹#›</a:t>
            </a:fld>
          </a:p>
        </p:txBody>
      </p:sp>
      <p:cxnSp>
        <p:nvCxnSpPr>
          <p:cNvPr id="4" name="Rect 0"/>
          <p:cNvCxnSpPr/>
          <p:nvPr/>
        </p:nvCxnSpPr>
        <p:spPr>
          <a:xfrm rot="0" flipH="1">
            <a:off x="11547475" y="1717040"/>
            <a:ext cx="3810" cy="473075"/>
          </a:xfrm>
          <a:prstGeom prst="line"/>
          <a:ln w="19050" cap="flat" cmpd="sng">
            <a:solidFill>
              <a:schemeClr val="bg2">
                <a:lumMod val="10000"/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 0"/>
          <p:cNvSpPr txBox="1">
            <a:spLocks/>
          </p:cNvSpPr>
          <p:nvPr>
            <p:ph type="pic"/>
          </p:nvPr>
        </p:nvSpPr>
        <p:spPr>
          <a:xfrm rot="0">
            <a:off x="4865370" y="1549400"/>
            <a:ext cx="1889760" cy="3709035"/>
          </a:xfrm>
          <a:prstGeom prst="rect"/>
        </p:spPr>
      </p:sp>
      <p:sp>
        <p:nvSpPr>
          <p:cNvPr id="10" name="Rect 0"/>
          <p:cNvSpPr txBox="1">
            <a:spLocks/>
          </p:cNvSpPr>
          <p:nvPr>
            <p:ph type="pic"/>
          </p:nvPr>
        </p:nvSpPr>
        <p:spPr>
          <a:xfrm rot="0">
            <a:off x="6744970" y="1549400"/>
            <a:ext cx="1889760" cy="3709035"/>
          </a:xfrm>
          <a:prstGeom prst="rect"/>
        </p:spPr>
      </p:sp>
      <p:sp>
        <p:nvSpPr>
          <p:cNvPr id="11" name="Rect 0"/>
          <p:cNvSpPr txBox="1">
            <a:spLocks/>
          </p:cNvSpPr>
          <p:nvPr>
            <p:ph type="pic"/>
          </p:nvPr>
        </p:nvSpPr>
        <p:spPr>
          <a:xfrm rot="0">
            <a:off x="8634095" y="1549400"/>
            <a:ext cx="1889760" cy="3709035"/>
          </a:xfrm>
          <a:prstGeom prst="rect"/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slideLayout" Target="../slideLayouts/slideLayout5.xml"></Relationship><Relationship Id="rId3" Type="http://schemas.openxmlformats.org/officeDocument/2006/relationships/slideLayout" Target="../slideLayouts/slideLayout6.xml"></Relationship><Relationship Id="rId4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14.01.2023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Образец заголовка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Образец текста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Второй уровень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Третий уровень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Четвертый уровень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Пятый уровень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ru-RU" altLang="en-US">
                <a:latin typeface="맑은 고딕" charset="0"/>
                <a:ea typeface="맑은 고딕" charset="0"/>
              </a:rPr>
              <a:t>14.01.2023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3412121541.png"></Relationship><Relationship Id="rId2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155494666500.png"></Relationship><Relationship Id="rId3" Type="http://schemas.openxmlformats.org/officeDocument/2006/relationships/image" Target="../media/fImage869524679169.png"></Relationship><Relationship Id="rId4" Type="http://schemas.openxmlformats.org/officeDocument/2006/relationships/image" Target="../media/fImage817884685724.png"></Relationship><Relationship Id="rId5" Type="http://schemas.openxmlformats.org/officeDocument/2006/relationships/image" Target="../media/fImage192034691478.png"></Relationship><Relationship Id="rId6" Type="http://schemas.openxmlformats.org/officeDocument/2006/relationships/image" Target="../media/fImage55364709358.png"></Relationship><Relationship Id="rId7" Type="http://schemas.openxmlformats.org/officeDocument/2006/relationships/image" Target="../media/fImage718914716962.png"></Relationship><Relationship Id="rId8" Type="http://schemas.openxmlformats.org/officeDocument/2006/relationships/image" Target="../media/fImage125144724464.png"></Relationship><Relationship Id="rId9" Type="http://schemas.openxmlformats.org/officeDocument/2006/relationships/image" Target="../media/fImage60264735705.png"></Relationship><Relationship Id="rId10" Type="http://schemas.openxmlformats.org/officeDocument/2006/relationships/image" Target="../media/fImage548964748145.png"></Relationship><Relationship Id="rId11" Type="http://schemas.openxmlformats.org/officeDocument/2006/relationships/image" Target="../media/fImage381074763281.png"></Relationship><Relationship Id="rId12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8310426416827.jpeg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9845647996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21656543491.jpeg"></Relationship><Relationship Id="rId3" Type="http://schemas.openxmlformats.org/officeDocument/2006/relationships/image" Target="../media/fImage175785442995.jpeg"></Relationship><Relationship Id="rId4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82895401942.jpeg"></Relationship><Relationship Id="rId3" Type="http://schemas.openxmlformats.org/officeDocument/2006/relationships/image" Target="../media/fImage154925454827.jpeg"></Relationship><Relationship Id="rId4" Type="http://schemas.openxmlformats.org/officeDocument/2006/relationships/image" Target="../media/fImage107405465436.jpeg"></Relationship><Relationship Id="rId5" Type="http://schemas.openxmlformats.org/officeDocument/2006/relationships/image" Target="../media/fImage244205472391.jpeg"></Relationship><Relationship Id="rId6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fImage169315803902.jpeg"></Relationship><Relationship Id="rId4" Type="http://schemas.openxmlformats.org/officeDocument/2006/relationships/image" Target="../media/fImage16903581153.jpeg"></Relationship><Relationship Id="rId5" Type="http://schemas.openxmlformats.org/officeDocument/2006/relationships/image" Target="../media/fImage12556582292.jpeg"></Relationship><Relationship Id="rId6" Type="http://schemas.openxmlformats.org/officeDocument/2006/relationships/image" Target="../media/fImage926226041.png"></Relationship><Relationship Id="rId7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197465652382.jpeg"></Relationship><Relationship Id="rId3" Type="http://schemas.openxmlformats.org/officeDocument/2006/relationships/image" Target="../media/fImage150555667421.jpeg"></Relationship><Relationship Id="rId4" Type="http://schemas.openxmlformats.org/officeDocument/2006/relationships/image" Target="../media/fImage124395678716.jpeg"></Relationship><Relationship Id="rId5" Type="http://schemas.openxmlformats.org/officeDocument/2006/relationships/image" Target="../media/fImage184405689718.jpeg"></Relationship><Relationship Id="rId6" Type="http://schemas.openxmlformats.org/officeDocument/2006/relationships/image" Target="../media/fImage114655749895.jpeg"></Relationship><Relationship Id="rId7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147305765447.jpeg"></Relationship><Relationship Id="rId3" Type="http://schemas.openxmlformats.org/officeDocument/2006/relationships/image" Target="../media/fImage215575771726.jpe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2481612998467.png"></Relationship><Relationship Id="rId3" Type="http://schemas.openxmlformats.org/officeDocument/2006/relationships/image" Target="../media/fImage869524679169.png"></Relationship><Relationship Id="rId4" Type="http://schemas.openxmlformats.org/officeDocument/2006/relationships/image" Target="../media/fImage192034691478.png"></Relationship><Relationship Id="rId5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2481613356334.png"></Relationship><Relationship Id="rId3" Type="http://schemas.openxmlformats.org/officeDocument/2006/relationships/image" Target="../media/fImage869524679169.png"></Relationship><Relationship Id="rId4" Type="http://schemas.openxmlformats.org/officeDocument/2006/relationships/image" Target="../media/fImage192034691478.png"></Relationship><Relationship Id="rId5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2517895354771.pn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0179173188467.png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1744023056334.jpeg"></Relationship><Relationship Id="rId3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7948136441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1"/>
          <p:cNvSpPr/>
          <p:nvPr/>
        </p:nvSpPr>
        <p:spPr>
          <a:xfrm>
            <a:off x="0" y="1160145"/>
            <a:ext cx="6457950" cy="5711825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rgbClr val="00B2B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>
            <a:spLocks/>
          </p:cNvSpPr>
          <p:nvPr/>
        </p:nvSpPr>
        <p:spPr>
          <a:xfrm rot="0">
            <a:off x="-5080" y="1905"/>
            <a:ext cx="5386705" cy="6874510"/>
          </a:xfrm>
          <a:custGeom>
            <a:gdLst>
              <a:gd fmla="*/ 24168 w 5385194" name="TX0"/>
              <a:gd fmla="*/ 6872928 h 6872930" name="TY0"/>
              <a:gd fmla="*/ 0 w 5385194" name="TX1"/>
              <a:gd fmla="*/ 0 h 6872930" name="TY1"/>
              <a:gd fmla="*/ 5385192 w 5385194" name="TX2"/>
              <a:gd fmla="*/ 0 h 6872930" name="TY2"/>
              <a:gd fmla="*/ 2633462 w 5385194" name="TX3"/>
              <a:gd fmla="*/ 6871648 h 6872930" name="TY3"/>
              <a:gd fmla="*/ 24168 w 5385194" name="TX4"/>
              <a:gd fmla="*/ 6872928 h 6872930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5385194" h="687293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00B2B2">
              <a:alpha val="20017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그림 3" descr="C:/Users/user/AppData/Roaming/PolarisOffice/ETemp/12856_15514472/fImage3412121541.pn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32430" y="753745"/>
            <a:ext cx="7052945" cy="3970655"/>
          </a:xfrm>
          <a:prstGeom prst="rect"/>
          <a:noFill/>
        </p:spPr>
      </p:pic>
      <p:sp>
        <p:nvSpPr>
          <p:cNvPr id="14" name="텍스트 상자 221"/>
          <p:cNvSpPr txBox="1">
            <a:spLocks/>
          </p:cNvSpPr>
          <p:nvPr/>
        </p:nvSpPr>
        <p:spPr>
          <a:xfrm rot="0">
            <a:off x="2642870" y="3724275"/>
            <a:ext cx="6902450" cy="20154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Tx/>
              <a:buNone/>
            </a:pP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D</a:t>
            </a: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ev2-team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ctr" latinLnBrk="0">
              <a:buFontTx/>
              <a:buNone/>
            </a:pP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ctr" latinLnBrk="0">
              <a:buFontTx/>
              <a:buNone/>
            </a:pPr>
            <a:r>
              <a:rPr lang="en-GB" altLang="en-US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신동희</a:t>
            </a:r>
            <a:r>
              <a:rPr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최아람 김윤주 </a:t>
            </a:r>
            <a:r>
              <a:rPr lang="en-GB" altLang="en-US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전아름</a:t>
            </a:r>
            <a:r>
              <a:rPr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en-GB" altLang="en-US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김은서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765" cy="319405"/>
          </a:xfrm>
          <a:prstGeom prst="rect"/>
        </p:spPr>
        <p:txBody>
          <a:bodyPr wrap="square" lIns="91440" tIns="45720" rIns="91440" bIns="45720" numCol="1" vert="horz" anchor="t">
            <a:normAutofit fontScale="6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주요 기능 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도식화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2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-2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도형 42"/>
          <p:cNvSpPr>
            <a:spLocks/>
          </p:cNvSpPr>
          <p:nvPr/>
        </p:nvSpPr>
        <p:spPr>
          <a:xfrm rot="0">
            <a:off x="311150" y="839470"/>
            <a:ext cx="1453515" cy="1330960"/>
          </a:xfrm>
          <a:prstGeom prst="rect"/>
          <a:solidFill>
            <a:schemeClr val="accent4">
              <a:lumMod val="60000"/>
              <a:lumOff val="40000"/>
            </a:schemeClr>
          </a:solidFill>
          <a:ln w="28575" cap="flat" cmpd="sng">
            <a:solidFill>
              <a:srgbClr val="FC66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및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로그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인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도형 49"/>
          <p:cNvSpPr>
            <a:spLocks/>
          </p:cNvSpPr>
          <p:nvPr/>
        </p:nvSpPr>
        <p:spPr>
          <a:xfrm rot="0">
            <a:off x="4668520" y="835660"/>
            <a:ext cx="3273425" cy="1330960"/>
          </a:xfrm>
          <a:prstGeom prst="rect"/>
          <a:solidFill>
            <a:schemeClr val="accent6">
              <a:lumMod val="60000"/>
              <a:lumOff val="40000"/>
            </a:schemeClr>
          </a:solidFill>
          <a:ln w="28575" cap="flat" cmpd="sng">
            <a:solidFill>
              <a:schemeClr val="accent6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딩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생성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52"/>
          <p:cNvSpPr>
            <a:spLocks/>
          </p:cNvSpPr>
          <p:nvPr/>
        </p:nvSpPr>
        <p:spPr>
          <a:xfrm rot="0">
            <a:off x="4658995" y="3255645"/>
            <a:ext cx="3284855" cy="2668270"/>
          </a:xfrm>
          <a:prstGeom prst="rect"/>
          <a:solidFill>
            <a:schemeClr val="accent6">
              <a:lumMod val="60000"/>
              <a:lumOff val="40000"/>
            </a:schemeClr>
          </a:solidFill>
          <a:ln w="28575" cap="flat" cmpd="sng">
            <a:solidFill>
              <a:schemeClr val="accent6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</a:t>
            </a:r>
            <a:r>
              <a: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딩</a:t>
            </a:r>
            <a:r>
              <a: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후원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펀딩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후원 시 후원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금액에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비례하는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토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큰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획득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획득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한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토큰은 해당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펀딩에서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만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사용 가능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(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토큰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거래,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굿즈구매 등)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53"/>
          <p:cNvSpPr>
            <a:spLocks/>
          </p:cNvSpPr>
          <p:nvPr/>
        </p:nvSpPr>
        <p:spPr>
          <a:xfrm rot="0">
            <a:off x="8716010" y="841375"/>
            <a:ext cx="2989580" cy="1330960"/>
          </a:xfrm>
          <a:prstGeom prst="rect"/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굿즈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판매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해당 펀딩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작성자만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굿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즈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생성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가능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54"/>
          <p:cNvSpPr>
            <a:spLocks/>
          </p:cNvSpPr>
          <p:nvPr/>
        </p:nvSpPr>
        <p:spPr>
          <a:xfrm rot="0">
            <a:off x="8722360" y="2459355"/>
            <a:ext cx="3002280" cy="1330960"/>
          </a:xfrm>
          <a:prstGeom prst="rect"/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실시간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토큰 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거래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해당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펀딩에서 얻은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토큰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이용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55"/>
          <p:cNvSpPr>
            <a:spLocks/>
          </p:cNvSpPr>
          <p:nvPr/>
        </p:nvSpPr>
        <p:spPr>
          <a:xfrm rot="0">
            <a:off x="8728075" y="3926840"/>
            <a:ext cx="2987040" cy="1330960"/>
          </a:xfrm>
          <a:prstGeom prst="rect"/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굿즈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구매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해당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펀딩에서 얻은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토큰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이용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1" name="도형 56"/>
          <p:cNvCxnSpPr/>
          <p:nvPr/>
        </p:nvCxnSpPr>
        <p:spPr>
          <a:xfrm rot="0" flipV="1">
            <a:off x="1764030" y="1500505"/>
            <a:ext cx="2905125" cy="4445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66"/>
          <p:cNvSpPr>
            <a:spLocks/>
          </p:cNvSpPr>
          <p:nvPr/>
        </p:nvSpPr>
        <p:spPr>
          <a:xfrm rot="16200000" flipH="1">
            <a:off x="398145" y="2809240"/>
            <a:ext cx="2421255" cy="1143000"/>
          </a:xfrm>
          <a:prstGeom prst="bentConnector2"/>
          <a:ln w="38100" cap="flat" cmpd="sng"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3" name="도형 76"/>
          <p:cNvCxnSpPr/>
          <p:nvPr/>
        </p:nvCxnSpPr>
        <p:spPr>
          <a:xfrm rot="0">
            <a:off x="7941310" y="1500505"/>
            <a:ext cx="775335" cy="6350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도형 77"/>
          <p:cNvSpPr>
            <a:spLocks/>
          </p:cNvSpPr>
          <p:nvPr/>
        </p:nvSpPr>
        <p:spPr>
          <a:xfrm rot="0">
            <a:off x="8724265" y="5385435"/>
            <a:ext cx="2981325" cy="1330960"/>
          </a:xfrm>
          <a:prstGeom prst="rect"/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댓글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작성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*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해당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펀딩 후원자만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작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성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가능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78"/>
          <p:cNvCxnSpPr/>
          <p:nvPr/>
        </p:nvCxnSpPr>
        <p:spPr>
          <a:xfrm rot="0" flipV="1">
            <a:off x="7943215" y="3190240"/>
            <a:ext cx="751205" cy="1399540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79"/>
          <p:cNvCxnSpPr/>
          <p:nvPr/>
        </p:nvCxnSpPr>
        <p:spPr>
          <a:xfrm rot="0">
            <a:off x="7943215" y="4589145"/>
            <a:ext cx="785495" cy="3175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80"/>
          <p:cNvCxnSpPr/>
          <p:nvPr/>
        </p:nvCxnSpPr>
        <p:spPr>
          <a:xfrm rot="0">
            <a:off x="7943215" y="4589145"/>
            <a:ext cx="753110" cy="1508760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도형 81"/>
          <p:cNvSpPr>
            <a:spLocks/>
          </p:cNvSpPr>
          <p:nvPr/>
        </p:nvSpPr>
        <p:spPr>
          <a:xfrm rot="0">
            <a:off x="2179955" y="3925570"/>
            <a:ext cx="1453515" cy="1330960"/>
          </a:xfrm>
          <a:prstGeom prst="rect"/>
          <a:solidFill>
            <a:srgbClr val="FFC0C0"/>
          </a:solidFill>
          <a:ln w="28575" cap="flat" cmpd="sng">
            <a:solidFill>
              <a:srgbClr val="E80074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포인트충전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(결제</a:t>
            </a:r>
            <a:r>
              <a:rPr lang="ko-KR" sz="2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22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9" name="도형 82"/>
          <p:cNvCxnSpPr/>
          <p:nvPr/>
        </p:nvCxnSpPr>
        <p:spPr>
          <a:xfrm rot="0" flipV="1">
            <a:off x="3632835" y="4589145"/>
            <a:ext cx="1026795" cy="1905"/>
          </a:xfrm>
          <a:prstGeom prst="line"/>
          <a:ln w="38100" cap="flat" cmpd="sng">
            <a:solidFill>
              <a:schemeClr val="accent1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 rot="0">
            <a:off x="7420610" y="2946400"/>
            <a:ext cx="3639820" cy="1353820"/>
            <a:chOff x="7420610" y="2946400"/>
            <a:chExt cx="3639820" cy="1353820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46400"/>
              <a:ext cx="3639820" cy="135382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개발</a:t>
              </a: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도구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43960"/>
              <a:ext cx="657860" cy="635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1585" cy="56705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270" cy="23355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3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700" spc="100" b="1">
                <a:solidFill>
                  <a:schemeClr val="bg1"/>
                </a:solidFill>
                <a:latin typeface="Nixie" charset="0"/>
                <a:ea typeface="Lato" charset="0"/>
              </a:rPr>
              <a:t>3</a:t>
            </a:r>
            <a:r>
              <a:rPr lang="ko-KR" sz="2700" spc="100" b="1">
                <a:solidFill>
                  <a:schemeClr val="bg1"/>
                </a:solidFill>
                <a:latin typeface="Nixie" charset="0"/>
                <a:ea typeface="Lato" charset="0"/>
              </a:rPr>
              <a:t>-</a:t>
            </a:r>
            <a:r>
              <a:rPr lang="ko-KR" sz="2700" spc="100" b="1">
                <a:solidFill>
                  <a:schemeClr val="bg1"/>
                </a:solidFill>
                <a:latin typeface="Nixie" charset="0"/>
                <a:ea typeface="Lato" charset="0"/>
              </a:rPr>
              <a:t>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</a:endParaRPr>
          </a:p>
        </p:txBody>
      </p:sp>
      <p:sp>
        <p:nvSpPr>
          <p:cNvPr id="41" name="텍스트 상자 61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개발도구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42" name="도형 62"/>
          <p:cNvSpPr>
            <a:spLocks/>
          </p:cNvSpPr>
          <p:nvPr/>
        </p:nvSpPr>
        <p:spPr>
          <a:xfrm rot="0">
            <a:off x="330200" y="1698625"/>
            <a:ext cx="3663950" cy="4592320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도형 63"/>
          <p:cNvSpPr>
            <a:spLocks/>
          </p:cNvSpPr>
          <p:nvPr/>
        </p:nvSpPr>
        <p:spPr>
          <a:xfrm rot="0">
            <a:off x="4302760" y="328295"/>
            <a:ext cx="3663950" cy="1875790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도형 64"/>
          <p:cNvSpPr>
            <a:spLocks/>
          </p:cNvSpPr>
          <p:nvPr/>
        </p:nvSpPr>
        <p:spPr>
          <a:xfrm rot="0">
            <a:off x="8248015" y="1695450"/>
            <a:ext cx="3663950" cy="4592320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도형 69"/>
          <p:cNvSpPr>
            <a:spLocks/>
          </p:cNvSpPr>
          <p:nvPr/>
        </p:nvSpPr>
        <p:spPr>
          <a:xfrm rot="0">
            <a:off x="4307840" y="2550795"/>
            <a:ext cx="3663950" cy="4119245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7" name="그림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6100" y="2446020"/>
            <a:ext cx="3225800" cy="1595120"/>
          </a:xfrm>
          <a:prstGeom prst="rect"/>
          <a:noFill/>
        </p:spPr>
      </p:pic>
      <p:pic>
        <p:nvPicPr>
          <p:cNvPr id="48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8340" y="4579620"/>
            <a:ext cx="2941955" cy="984885"/>
          </a:xfrm>
          <a:prstGeom prst="rect"/>
          <a:noFill/>
        </p:spPr>
      </p:pic>
      <p:pic>
        <p:nvPicPr>
          <p:cNvPr id="49" name="그림 7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04030" y="3004820"/>
            <a:ext cx="2585085" cy="1550035"/>
          </a:xfrm>
          <a:prstGeom prst="rect"/>
          <a:noFill/>
        </p:spPr>
      </p:pic>
      <p:pic>
        <p:nvPicPr>
          <p:cNvPr id="50" name="그림 7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23740" y="5493385"/>
            <a:ext cx="3206115" cy="810260"/>
          </a:xfrm>
          <a:prstGeom prst="rect"/>
          <a:noFill/>
        </p:spPr>
      </p:pic>
      <p:pic>
        <p:nvPicPr>
          <p:cNvPr id="51" name="그림 7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67095" y="4327525"/>
            <a:ext cx="1842135" cy="932815"/>
          </a:xfrm>
          <a:prstGeom prst="rect"/>
          <a:noFill/>
        </p:spPr>
      </p:pic>
      <p:pic>
        <p:nvPicPr>
          <p:cNvPr id="52" name="그림 7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35880" y="588645"/>
            <a:ext cx="2184400" cy="1628775"/>
          </a:xfrm>
          <a:prstGeom prst="rect"/>
          <a:noFill/>
        </p:spPr>
      </p:pic>
      <p:pic>
        <p:nvPicPr>
          <p:cNvPr id="53" name="그림 7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9150" y="2059305"/>
            <a:ext cx="1699895" cy="1668145"/>
          </a:xfrm>
          <a:prstGeom prst="rect"/>
          <a:noFill/>
        </p:spPr>
      </p:pic>
      <p:pic>
        <p:nvPicPr>
          <p:cNvPr id="54" name="그림 7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35870" y="2540000"/>
            <a:ext cx="1779905" cy="1774825"/>
          </a:xfrm>
          <a:prstGeom prst="rect"/>
          <a:noFill/>
        </p:spPr>
      </p:pic>
      <p:pic>
        <p:nvPicPr>
          <p:cNvPr id="55" name="그림 7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922510" y="4849495"/>
            <a:ext cx="2165985" cy="1134745"/>
          </a:xfrm>
          <a:prstGeom prst="rect"/>
          <a:noFill/>
        </p:spPr>
      </p:pic>
      <p:pic>
        <p:nvPicPr>
          <p:cNvPr id="56" name="그림 8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9285" y="4052570"/>
            <a:ext cx="2245360" cy="1136650"/>
          </a:xfrm>
          <a:prstGeom prst="rect"/>
          <a:noFill/>
        </p:spPr>
      </p:pic>
      <p:sp>
        <p:nvSpPr>
          <p:cNvPr id="57" name="도형 81"/>
          <p:cNvSpPr>
            <a:spLocks/>
          </p:cNvSpPr>
          <p:nvPr/>
        </p:nvSpPr>
        <p:spPr>
          <a:xfrm rot="0">
            <a:off x="1003300" y="1353820"/>
            <a:ext cx="2294890" cy="600075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 b="1">
                <a:latin typeface="맑은 고딕" charset="0"/>
                <a:ea typeface="맑은 고딕" charset="0"/>
              </a:rPr>
              <a:t>F</a:t>
            </a:r>
            <a:r>
              <a:rPr lang="ko-KR" sz="2400" b="1">
                <a:latin typeface="맑은 고딕" charset="0"/>
                <a:ea typeface="맑은 고딕" charset="0"/>
              </a:rPr>
              <a:t>ront-</a:t>
            </a:r>
            <a:r>
              <a:rPr lang="ko-KR" sz="2400" b="1">
                <a:latin typeface="맑은 고딕" charset="0"/>
                <a:ea typeface="맑은 고딕" charset="0"/>
              </a:rPr>
              <a:t>e</a:t>
            </a:r>
            <a:r>
              <a:rPr lang="ko-KR" sz="2400" b="1">
                <a:latin typeface="맑은 고딕" charset="0"/>
                <a:ea typeface="맑은 고딕" charset="0"/>
              </a:rPr>
              <a:t>nd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59" name="도형 83"/>
          <p:cNvSpPr>
            <a:spLocks/>
          </p:cNvSpPr>
          <p:nvPr/>
        </p:nvSpPr>
        <p:spPr>
          <a:xfrm rot="0">
            <a:off x="8987155" y="1323340"/>
            <a:ext cx="2294890" cy="600075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 b="1">
                <a:latin typeface="맑은 고딕" charset="0"/>
                <a:ea typeface="맑은 고딕" charset="0"/>
              </a:rPr>
              <a:t>E</a:t>
            </a:r>
            <a:r>
              <a:rPr lang="ko-KR" sz="2400" b="1">
                <a:latin typeface="맑은 고딕" charset="0"/>
                <a:ea typeface="맑은 고딕" charset="0"/>
              </a:rPr>
              <a:t>tc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60" name="도형 84"/>
          <p:cNvSpPr>
            <a:spLocks/>
          </p:cNvSpPr>
          <p:nvPr/>
        </p:nvSpPr>
        <p:spPr>
          <a:xfrm rot="0">
            <a:off x="4971415" y="219075"/>
            <a:ext cx="2294890" cy="48895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 b="1">
                <a:latin typeface="맑은 고딕" charset="0"/>
                <a:ea typeface="맑은 고딕" charset="0"/>
              </a:rPr>
              <a:t>Da</a:t>
            </a:r>
            <a:r>
              <a:rPr lang="ko-KR" sz="2400" b="1">
                <a:latin typeface="맑은 고딕" charset="0"/>
                <a:ea typeface="맑은 고딕" charset="0"/>
              </a:rPr>
              <a:t>tabase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61" name="도형 85"/>
          <p:cNvSpPr>
            <a:spLocks/>
          </p:cNvSpPr>
          <p:nvPr/>
        </p:nvSpPr>
        <p:spPr>
          <a:xfrm rot="0">
            <a:off x="4976495" y="2307590"/>
            <a:ext cx="2294890" cy="48895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2400" b="1">
                <a:latin typeface="맑은 고딕" charset="0"/>
                <a:ea typeface="맑은 고딕" charset="0"/>
              </a:rPr>
              <a:t>B</a:t>
            </a:r>
            <a:r>
              <a:rPr lang="ko-KR" sz="2400" b="1">
                <a:latin typeface="맑은 고딕" charset="0"/>
                <a:ea typeface="맑은 고딕" charset="0"/>
              </a:rPr>
              <a:t>ack-</a:t>
            </a:r>
            <a:r>
              <a:rPr lang="ko-KR" sz="2400" b="1">
                <a:latin typeface="맑은 고딕" charset="0"/>
                <a:ea typeface="맑은 고딕" charset="0"/>
              </a:rPr>
              <a:t>e</a:t>
            </a:r>
            <a:r>
              <a:rPr lang="ko-KR" sz="2400" b="1">
                <a:latin typeface="맑은 고딕" charset="0"/>
                <a:ea typeface="맑은 고딕" charset="0"/>
              </a:rPr>
              <a:t>nd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 rot="0">
            <a:off x="7420610" y="2933065"/>
            <a:ext cx="3639820" cy="1353820"/>
            <a:chOff x="7420610" y="2933065"/>
            <a:chExt cx="3639820" cy="1353820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33065"/>
              <a:ext cx="3639820" cy="135382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개발일정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30625"/>
              <a:ext cx="657860" cy="635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1585" cy="56705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270" cy="23355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4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개발일정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4-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" name="그림 1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43405" y="694690"/>
            <a:ext cx="8442325" cy="5944235"/>
          </a:xfrm>
          <a:prstGeom prst="rect"/>
          <a:noFill/>
        </p:spPr>
      </p:pic>
      <p:sp>
        <p:nvSpPr>
          <p:cNvPr id="6" name="도형 186"/>
          <p:cNvSpPr>
            <a:spLocks/>
          </p:cNvSpPr>
          <p:nvPr/>
        </p:nvSpPr>
        <p:spPr>
          <a:xfrm rot="0">
            <a:off x="6685280" y="2006600"/>
            <a:ext cx="2491740" cy="625475"/>
          </a:xfrm>
          <a:prstGeom prst="rightArrow"/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맑은 고딕" charset="0"/>
                <a:ea typeface="맑은 고딕" charset="0"/>
              </a:rPr>
              <a:t>주</a:t>
            </a:r>
            <a:r>
              <a:rPr lang="ko-KR" sz="1800" b="1">
                <a:latin typeface="맑은 고딕" charset="0"/>
                <a:ea typeface="맑은 고딕" charset="0"/>
              </a:rPr>
              <a:t>제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선정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210"/>
          <p:cNvSpPr>
            <a:spLocks/>
          </p:cNvSpPr>
          <p:nvPr/>
        </p:nvSpPr>
        <p:spPr>
          <a:xfrm rot="0">
            <a:off x="3187700" y="5601970"/>
            <a:ext cx="5989320" cy="609600"/>
          </a:xfrm>
          <a:prstGeom prst="rightArrow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설계 (back)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1" name="도형 211"/>
          <p:cNvSpPr>
            <a:spLocks/>
          </p:cNvSpPr>
          <p:nvPr/>
        </p:nvSpPr>
        <p:spPr>
          <a:xfrm rot="0">
            <a:off x="3192780" y="4699000"/>
            <a:ext cx="5989320" cy="609600"/>
          </a:xfrm>
          <a:prstGeom prst="rightArrow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설계 (back)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2" name="도형 212"/>
          <p:cNvSpPr>
            <a:spLocks/>
          </p:cNvSpPr>
          <p:nvPr/>
        </p:nvSpPr>
        <p:spPr>
          <a:xfrm rot="0">
            <a:off x="3197860" y="3796030"/>
            <a:ext cx="5989320" cy="609600"/>
          </a:xfrm>
          <a:prstGeom prst="rightArrow"/>
          <a:solidFill>
            <a:schemeClr val="accent3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맑은 고딕" charset="0"/>
                <a:ea typeface="맑은 고딕" charset="0"/>
              </a:rPr>
              <a:t>스토</a:t>
            </a:r>
            <a:r>
              <a:rPr lang="ko-KR" sz="1800" b="1">
                <a:latin typeface="맑은 고딕" charset="0"/>
                <a:ea typeface="맑은 고딕" charset="0"/>
              </a:rPr>
              <a:t>리</a:t>
            </a:r>
            <a:r>
              <a:rPr lang="ko-KR" sz="1800" b="1">
                <a:latin typeface="맑은 고딕" charset="0"/>
                <a:ea typeface="맑은 고딕" charset="0"/>
              </a:rPr>
              <a:t>보드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 &amp;  JobList  &amp;  DB설계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3" name="도형 214"/>
          <p:cNvSpPr>
            <a:spLocks/>
          </p:cNvSpPr>
          <p:nvPr/>
        </p:nvSpPr>
        <p:spPr>
          <a:xfrm rot="0">
            <a:off x="3189605" y="2932430"/>
            <a:ext cx="5989320" cy="609600"/>
          </a:xfrm>
          <a:prstGeom prst="rightArrow"/>
          <a:solidFill>
            <a:schemeClr val="accent3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 b="1">
                <a:latin typeface="맑은 고딕" charset="0"/>
                <a:ea typeface="맑은 고딕" charset="0"/>
              </a:rPr>
              <a:t>스토</a:t>
            </a:r>
            <a:r>
              <a:rPr lang="ko-KR" sz="1800" b="1">
                <a:latin typeface="맑은 고딕" charset="0"/>
                <a:ea typeface="맑은 고딕" charset="0"/>
              </a:rPr>
              <a:t>리</a:t>
            </a:r>
            <a:r>
              <a:rPr lang="ko-KR" sz="1800" b="1">
                <a:latin typeface="맑은 고딕" charset="0"/>
                <a:ea typeface="맑은 고딕" charset="0"/>
              </a:rPr>
              <a:t>보드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 &amp;  JobList  &amp;  DB설계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개발일정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4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-2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" name="그림 1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50720" y="628015"/>
            <a:ext cx="8275320" cy="5837555"/>
          </a:xfrm>
          <a:prstGeom prst="rect"/>
          <a:noFill/>
        </p:spPr>
      </p:pic>
      <p:sp>
        <p:nvSpPr>
          <p:cNvPr id="6" name="도형 192"/>
          <p:cNvSpPr>
            <a:spLocks/>
          </p:cNvSpPr>
          <p:nvPr/>
        </p:nvSpPr>
        <p:spPr>
          <a:xfrm rot="0">
            <a:off x="2606040" y="3547745"/>
            <a:ext cx="1875155" cy="1056640"/>
          </a:xfrm>
          <a:prstGeom prst="rightArrow"/>
          <a:solidFill>
            <a:schemeClr val="accent3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500" b="1">
                <a:latin typeface="맑은 고딕" charset="0"/>
                <a:ea typeface="맑은 고딕" charset="0"/>
              </a:rPr>
              <a:t>Debugging &amp; 발표준비</a:t>
            </a:r>
            <a:endParaRPr lang="ko-KR" altLang="en-US" sz="1500" b="1">
              <a:latin typeface="맑은 고딕" charset="0"/>
              <a:ea typeface="맑은 고딕" charset="0"/>
            </a:endParaRPr>
          </a:p>
        </p:txBody>
      </p:sp>
      <p:sp>
        <p:nvSpPr>
          <p:cNvPr id="8" name="도형 208"/>
          <p:cNvSpPr>
            <a:spLocks/>
          </p:cNvSpPr>
          <p:nvPr/>
        </p:nvSpPr>
        <p:spPr>
          <a:xfrm rot="0">
            <a:off x="3201035" y="2903855"/>
            <a:ext cx="5989320" cy="609600"/>
          </a:xfrm>
          <a:prstGeom prst="rightArrow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설계 (Front)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9" name="도형 209"/>
          <p:cNvSpPr>
            <a:spLocks/>
          </p:cNvSpPr>
          <p:nvPr/>
        </p:nvSpPr>
        <p:spPr>
          <a:xfrm rot="0">
            <a:off x="3206115" y="1974215"/>
            <a:ext cx="5989320" cy="609600"/>
          </a:xfrm>
          <a:prstGeom prst="rightArrow"/>
          <a:solidFill>
            <a:srgbClr val="00929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lang="ko-KR" sz="1800" b="1">
                <a:latin typeface="맑은 고딕" charset="0"/>
                <a:ea typeface="맑은 고딕" charset="0"/>
              </a:rPr>
              <a:t>프로젝트</a:t>
            </a:r>
            <a:r>
              <a:rPr lang="ko-KR" sz="1800" b="1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설계 (Front)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0" name="도형 216"/>
          <p:cNvSpPr>
            <a:spLocks/>
          </p:cNvSpPr>
          <p:nvPr/>
        </p:nvSpPr>
        <p:spPr>
          <a:xfrm rot="0">
            <a:off x="4636135" y="3573780"/>
            <a:ext cx="909955" cy="816610"/>
          </a:xfrm>
          <a:prstGeom prst="ellipse"/>
          <a:solidFill>
            <a:srgbClr val="FCCC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발</a:t>
            </a:r>
            <a:r>
              <a:rPr lang="ko-KR" sz="1800" b="1">
                <a:latin typeface="맑은 고딕" charset="0"/>
                <a:ea typeface="맑은 고딕" charset="0"/>
              </a:rPr>
              <a:t>표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 rot="0">
            <a:off x="7420610" y="2933065"/>
            <a:ext cx="3639820" cy="1353820"/>
            <a:chOff x="7420610" y="2933065"/>
            <a:chExt cx="3639820" cy="1353820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33065"/>
              <a:ext cx="3639820" cy="135382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개발규모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30625"/>
              <a:ext cx="657860" cy="635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1585" cy="56705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270" cy="23355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개발규모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" name="그림 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2040" y="1330960"/>
            <a:ext cx="4048125" cy="5255260"/>
          </a:xfrm>
          <a:prstGeom prst="rect"/>
          <a:noFill/>
        </p:spPr>
      </p:pic>
      <p:pic>
        <p:nvPicPr>
          <p:cNvPr id="6" name="그림 9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0285" y="1412240"/>
            <a:ext cx="4556125" cy="5079365"/>
          </a:xfrm>
          <a:prstGeom prst="rect"/>
          <a:noFill/>
        </p:spPr>
      </p:pic>
      <p:sp>
        <p:nvSpPr>
          <p:cNvPr id="7" name="텍스트 상자 96"/>
          <p:cNvSpPr txBox="1">
            <a:spLocks/>
          </p:cNvSpPr>
          <p:nvPr/>
        </p:nvSpPr>
        <p:spPr>
          <a:xfrm rot="0">
            <a:off x="1949450" y="833120"/>
            <a:ext cx="229870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controller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8" name="텍스트 상자 98"/>
          <p:cNvSpPr txBox="1">
            <a:spLocks/>
          </p:cNvSpPr>
          <p:nvPr/>
        </p:nvSpPr>
        <p:spPr>
          <a:xfrm rot="0">
            <a:off x="7377430" y="918210"/>
            <a:ext cx="229870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2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service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개발규모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(Back-End)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-2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6" name="그림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4500" y="1176655"/>
            <a:ext cx="2895600" cy="5408930"/>
          </a:xfrm>
          <a:prstGeom prst="rect"/>
          <a:noFill/>
        </p:spPr>
      </p:pic>
      <p:sp>
        <p:nvSpPr>
          <p:cNvPr id="7" name="텍스트 상자 89"/>
          <p:cNvSpPr txBox="1">
            <a:spLocks/>
          </p:cNvSpPr>
          <p:nvPr/>
        </p:nvSpPr>
        <p:spPr>
          <a:xfrm rot="0">
            <a:off x="1028065" y="739775"/>
            <a:ext cx="171069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3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entity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8" name="그림 9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1935" y="1174115"/>
            <a:ext cx="4000500" cy="3742055"/>
          </a:xfrm>
          <a:prstGeom prst="rect"/>
          <a:noFill/>
        </p:spPr>
      </p:pic>
      <p:pic>
        <p:nvPicPr>
          <p:cNvPr id="9" name="그림 9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4640" y="5516245"/>
            <a:ext cx="3987800" cy="1070610"/>
          </a:xfrm>
          <a:prstGeom prst="rect"/>
          <a:noFill/>
        </p:spPr>
      </p:pic>
      <p:pic>
        <p:nvPicPr>
          <p:cNvPr id="10" name="그림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3500" y="1197610"/>
            <a:ext cx="3580765" cy="5374640"/>
          </a:xfrm>
          <a:prstGeom prst="rect"/>
          <a:noFill/>
        </p:spPr>
      </p:pic>
      <p:sp>
        <p:nvSpPr>
          <p:cNvPr id="11" name="텍스트 상자 99"/>
          <p:cNvSpPr txBox="1">
            <a:spLocks/>
          </p:cNvSpPr>
          <p:nvPr/>
        </p:nvSpPr>
        <p:spPr>
          <a:xfrm rot="0">
            <a:off x="9087485" y="731520"/>
            <a:ext cx="171069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dto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2" name="텍스트 상자 100"/>
          <p:cNvSpPr txBox="1">
            <a:spLocks/>
          </p:cNvSpPr>
          <p:nvPr/>
        </p:nvSpPr>
        <p:spPr>
          <a:xfrm rot="0">
            <a:off x="4421505" y="734060"/>
            <a:ext cx="2364740" cy="5353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4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repository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3" name="텍스트 상자 101"/>
          <p:cNvSpPr txBox="1">
            <a:spLocks/>
          </p:cNvSpPr>
          <p:nvPr/>
        </p:nvSpPr>
        <p:spPr>
          <a:xfrm rot="0">
            <a:off x="9079230" y="5064125"/>
            <a:ext cx="171069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6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conf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-3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947420" y="11239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개발규모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(Front-End)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7" name="그림 1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87265" y="1001395"/>
            <a:ext cx="3335020" cy="3327400"/>
          </a:xfrm>
          <a:prstGeom prst="rect"/>
          <a:noFill/>
        </p:spPr>
      </p:pic>
      <p:pic>
        <p:nvPicPr>
          <p:cNvPr id="8" name="그림 1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5675" y="1426210"/>
            <a:ext cx="3270250" cy="4465320"/>
          </a:xfrm>
          <a:prstGeom prst="rect"/>
          <a:noFill/>
        </p:spPr>
      </p:pic>
      <p:pic>
        <p:nvPicPr>
          <p:cNvPr id="9" name="그림 1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68570" y="4781550"/>
            <a:ext cx="2612390" cy="1978025"/>
          </a:xfrm>
          <a:prstGeom prst="rect"/>
          <a:noFill/>
        </p:spPr>
      </p:pic>
      <p:sp>
        <p:nvSpPr>
          <p:cNvPr id="10" name="텍스트 상자 121"/>
          <p:cNvSpPr txBox="1">
            <a:spLocks/>
          </p:cNvSpPr>
          <p:nvPr/>
        </p:nvSpPr>
        <p:spPr>
          <a:xfrm rot="0">
            <a:off x="1522095" y="633095"/>
            <a:ext cx="171069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login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1" name="텍스트 상자 122"/>
          <p:cNvSpPr txBox="1">
            <a:spLocks/>
          </p:cNvSpPr>
          <p:nvPr/>
        </p:nvSpPr>
        <p:spPr>
          <a:xfrm rot="0">
            <a:off x="5387340" y="624840"/>
            <a:ext cx="171069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2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admin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2" name="텍스트 상자 123"/>
          <p:cNvSpPr txBox="1">
            <a:spLocks/>
          </p:cNvSpPr>
          <p:nvPr/>
        </p:nvSpPr>
        <p:spPr>
          <a:xfrm rot="0">
            <a:off x="5005070" y="4436110"/>
            <a:ext cx="2743200" cy="343535"/>
          </a:xfrm>
          <a:prstGeom prst="rect"/>
        </p:spPr>
        <p:txBody>
          <a:bodyPr wrap="square" lIns="91440" tIns="45720" rIns="91440" bIns="45720" numCol="1" vert="horz" anchor="t">
            <a:normAutofit fontScale="85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3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boardComment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3" name="텍스트 상자 124"/>
          <p:cNvSpPr txBox="1">
            <a:spLocks/>
          </p:cNvSpPr>
          <p:nvPr/>
        </p:nvSpPr>
        <p:spPr>
          <a:xfrm rot="0">
            <a:off x="9431655" y="1008380"/>
            <a:ext cx="158877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4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board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14" name="그림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0065" y="1162685"/>
            <a:ext cx="3723640" cy="5506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Прямая соединительная линия 27"/>
          <p:cNvCxnSpPr>
            <a:cxnSpLocks/>
          </p:cNvCxnSpPr>
          <p:nvPr/>
        </p:nvCxnSpPr>
        <p:spPr>
          <a:xfrm rot="0">
            <a:off x="2011045" y="2513330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27"/>
          <p:cNvCxnSpPr>
            <a:cxnSpLocks/>
          </p:cNvCxnSpPr>
          <p:nvPr/>
        </p:nvCxnSpPr>
        <p:spPr>
          <a:xfrm rot="0">
            <a:off x="2011045" y="4415790"/>
            <a:ext cx="3620135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>
            <a:spLocks/>
          </p:cNvSpPr>
          <p:nvPr/>
        </p:nvSpPr>
        <p:spPr>
          <a:xfrm rot="0">
            <a:off x="1593215" y="2107565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800">
                <a:latin typeface="Calibri" charset="0"/>
                <a:ea typeface="맑은 고딕" charset="0"/>
                <a:cs typeface="+mn-cs"/>
              </a:rPr>
              <a:t>1</a:t>
            </a:r>
            <a:endParaRPr lang="ko-KR" altLang="en-US"/>
          </a:p>
        </p:txBody>
      </p:sp>
      <p:sp>
        <p:nvSpPr>
          <p:cNvPr id="74" name="직사각형 73"/>
          <p:cNvSpPr>
            <a:spLocks/>
          </p:cNvSpPr>
          <p:nvPr/>
        </p:nvSpPr>
        <p:spPr>
          <a:xfrm rot="0">
            <a:off x="1593215" y="4012565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800">
                <a:latin typeface="Calibri" charset="0"/>
                <a:ea typeface="맑은 고딕" charset="0"/>
                <a:cs typeface="+mn-cs"/>
              </a:rPr>
              <a:t>3</a:t>
            </a:r>
            <a:endParaRPr lang="ko-KR" altLang="en-US"/>
          </a:p>
        </p:txBody>
      </p:sp>
      <p:cxnSp>
        <p:nvCxnSpPr>
          <p:cNvPr id="78" name="Прямая соединительная линия 27"/>
          <p:cNvCxnSpPr>
            <a:cxnSpLocks/>
          </p:cNvCxnSpPr>
          <p:nvPr/>
        </p:nvCxnSpPr>
        <p:spPr>
          <a:xfrm rot="0">
            <a:off x="2011045" y="3444240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>
            <a:spLocks/>
          </p:cNvSpPr>
          <p:nvPr/>
        </p:nvSpPr>
        <p:spPr>
          <a:xfrm rot="0">
            <a:off x="1593215" y="3038475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800">
                <a:latin typeface="Calibri" charset="0"/>
                <a:ea typeface="맑은 고딕" charset="0"/>
                <a:cs typeface="+mn-cs"/>
              </a:rPr>
              <a:t>2</a:t>
            </a:r>
            <a:endParaRPr lang="ko-KR" altLang="en-US"/>
          </a:p>
        </p:txBody>
      </p:sp>
      <p:cxnSp>
        <p:nvCxnSpPr>
          <p:cNvPr id="88" name="Прямая соединительная линия 27"/>
          <p:cNvCxnSpPr>
            <a:cxnSpLocks/>
          </p:cNvCxnSpPr>
          <p:nvPr/>
        </p:nvCxnSpPr>
        <p:spPr>
          <a:xfrm rot="0">
            <a:off x="2011045" y="5426075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>
            <a:spLocks/>
          </p:cNvSpPr>
          <p:nvPr/>
        </p:nvSpPr>
        <p:spPr>
          <a:xfrm rot="0">
            <a:off x="1593215" y="5020310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1800">
                <a:latin typeface="Calibri" charset="0"/>
                <a:ea typeface="맑은 고딕" charset="0"/>
                <a:cs typeface="+mn-cs"/>
              </a:rPr>
              <a:t>4</a:t>
            </a:r>
            <a:endParaRPr lang="ko-KR" altLang="en-US"/>
          </a:p>
        </p:txBody>
      </p:sp>
      <p:cxnSp>
        <p:nvCxnSpPr>
          <p:cNvPr id="90" name="도형 155"/>
          <p:cNvCxnSpPr/>
          <p:nvPr/>
        </p:nvCxnSpPr>
        <p:spPr>
          <a:xfrm rot="0">
            <a:off x="7025005" y="2478405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도형 156"/>
          <p:cNvCxnSpPr/>
          <p:nvPr/>
        </p:nvCxnSpPr>
        <p:spPr>
          <a:xfrm rot="0">
            <a:off x="7025005" y="4433570"/>
            <a:ext cx="3620135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도형 157"/>
          <p:cNvSpPr>
            <a:spLocks/>
          </p:cNvSpPr>
          <p:nvPr/>
        </p:nvSpPr>
        <p:spPr>
          <a:xfrm rot="0">
            <a:off x="6607175" y="2072640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latin typeface="Calibri" charset="0"/>
                <a:ea typeface="맑은 고딕" charset="0"/>
                <a:cs typeface="+mn-cs"/>
              </a:rPr>
              <a:t>5</a:t>
            </a:r>
            <a:endParaRPr lang="ko-KR" altLang="en-US"/>
          </a:p>
        </p:txBody>
      </p:sp>
      <p:sp>
        <p:nvSpPr>
          <p:cNvPr id="93" name="도형 158"/>
          <p:cNvSpPr>
            <a:spLocks/>
          </p:cNvSpPr>
          <p:nvPr/>
        </p:nvSpPr>
        <p:spPr>
          <a:xfrm rot="0">
            <a:off x="6607175" y="4030345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latin typeface="Calibri" charset="0"/>
                <a:ea typeface="맑은 고딕" charset="0"/>
                <a:cs typeface="+mn-cs"/>
              </a:rPr>
              <a:t>7</a:t>
            </a:r>
            <a:endParaRPr lang="ko-KR" altLang="en-US"/>
          </a:p>
        </p:txBody>
      </p:sp>
      <p:cxnSp>
        <p:nvCxnSpPr>
          <p:cNvPr id="94" name="도형 159"/>
          <p:cNvCxnSpPr/>
          <p:nvPr/>
        </p:nvCxnSpPr>
        <p:spPr>
          <a:xfrm rot="0">
            <a:off x="7025005" y="3489325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도형 160"/>
          <p:cNvSpPr>
            <a:spLocks/>
          </p:cNvSpPr>
          <p:nvPr/>
        </p:nvSpPr>
        <p:spPr>
          <a:xfrm rot="0">
            <a:off x="6607175" y="3083560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latin typeface="Calibri" charset="0"/>
                <a:ea typeface="맑은 고딕" charset="0"/>
                <a:cs typeface="+mn-cs"/>
              </a:rPr>
              <a:t>6</a:t>
            </a:r>
            <a:endParaRPr lang="ko-KR" altLang="en-US"/>
          </a:p>
        </p:txBody>
      </p:sp>
      <p:cxnSp>
        <p:nvCxnSpPr>
          <p:cNvPr id="96" name="도형 161"/>
          <p:cNvCxnSpPr/>
          <p:nvPr/>
        </p:nvCxnSpPr>
        <p:spPr>
          <a:xfrm rot="0">
            <a:off x="7025005" y="5417185"/>
            <a:ext cx="3600450" cy="1270"/>
          </a:xfrm>
          <a:prstGeom prst="line"/>
          <a:ln w="1905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도형 162"/>
          <p:cNvSpPr>
            <a:spLocks/>
          </p:cNvSpPr>
          <p:nvPr/>
        </p:nvSpPr>
        <p:spPr>
          <a:xfrm rot="0">
            <a:off x="6607175" y="5011420"/>
            <a:ext cx="419100" cy="408940"/>
          </a:xfrm>
          <a:prstGeom prst="rect"/>
          <a:solidFill>
            <a:srgbClr val="3B3838"/>
          </a:solidFill>
          <a:ln w="12700" cap="flat" cmpd="sng">
            <a:solidFill>
              <a:srgbClr val="3B383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ko-KR" sz="1800">
                <a:latin typeface="Calibri" charset="0"/>
                <a:ea typeface="맑은 고딕" charset="0"/>
                <a:cs typeface="+mn-cs"/>
              </a:rPr>
              <a:t>8</a:t>
            </a:r>
            <a:endParaRPr lang="ko-KR" altLang="en-US"/>
          </a:p>
        </p:txBody>
      </p:sp>
      <p:sp>
        <p:nvSpPr>
          <p:cNvPr id="98" name="텍스트 상자 164"/>
          <p:cNvSpPr txBox="1">
            <a:spLocks/>
          </p:cNvSpPr>
          <p:nvPr/>
        </p:nvSpPr>
        <p:spPr>
          <a:xfrm rot="0">
            <a:off x="2146935" y="2096135"/>
            <a:ext cx="3559175" cy="54927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프로젝트</a:t>
            </a:r>
            <a:r>
              <a:rPr lang="ko-KR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기획 </a:t>
            </a: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&amp;</a:t>
            </a:r>
            <a:r>
              <a:rPr lang="ko-KR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벤치마킹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0" name="텍스트 상자 166"/>
          <p:cNvSpPr txBox="1">
            <a:spLocks/>
          </p:cNvSpPr>
          <p:nvPr/>
        </p:nvSpPr>
        <p:spPr>
          <a:xfrm rot="0">
            <a:off x="2197100" y="2989580"/>
            <a:ext cx="3037205" cy="5492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프로젝트</a:t>
            </a:r>
            <a:r>
              <a:rPr lang="ko-KR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소개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1" name="텍스트 상자 167"/>
          <p:cNvSpPr txBox="1">
            <a:spLocks/>
          </p:cNvSpPr>
          <p:nvPr/>
        </p:nvSpPr>
        <p:spPr>
          <a:xfrm rot="0">
            <a:off x="2238375" y="3940175"/>
            <a:ext cx="1761490" cy="5492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8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개발도구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2" name="텍스트 상자 168"/>
          <p:cNvSpPr txBox="1">
            <a:spLocks/>
          </p:cNvSpPr>
          <p:nvPr/>
        </p:nvSpPr>
        <p:spPr>
          <a:xfrm rot="0">
            <a:off x="2258060" y="4952365"/>
            <a:ext cx="3037205" cy="549275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개발일정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3" name="텍스트 상자 169"/>
          <p:cNvSpPr txBox="1">
            <a:spLocks/>
          </p:cNvSpPr>
          <p:nvPr/>
        </p:nvSpPr>
        <p:spPr>
          <a:xfrm rot="0">
            <a:off x="7299325" y="2038985"/>
            <a:ext cx="3037205" cy="549275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개발규모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4" name="텍스트 상자 170"/>
          <p:cNvSpPr txBox="1">
            <a:spLocks/>
          </p:cNvSpPr>
          <p:nvPr/>
        </p:nvSpPr>
        <p:spPr>
          <a:xfrm rot="0">
            <a:off x="7413625" y="2969260"/>
            <a:ext cx="3037840" cy="5499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80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API</a:t>
            </a:r>
            <a:r>
              <a:rPr lang="ko-KR" sz="280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280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활용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5" name="텍스트 상자 171"/>
          <p:cNvSpPr txBox="1">
            <a:spLocks/>
          </p:cNvSpPr>
          <p:nvPr/>
        </p:nvSpPr>
        <p:spPr>
          <a:xfrm rot="0">
            <a:off x="7418070" y="3938270"/>
            <a:ext cx="3037840" cy="5499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80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ERD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106" name="텍스트 상자 175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목차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8" name="도형 177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107" name="텍스트 상자 176"/>
          <p:cNvSpPr txBox="1">
            <a:spLocks/>
          </p:cNvSpPr>
          <p:nvPr/>
        </p:nvSpPr>
        <p:spPr>
          <a:xfrm rot="0">
            <a:off x="-38735" y="8255"/>
            <a:ext cx="876300" cy="6248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9" name="텍스트 상자 86"/>
          <p:cNvSpPr txBox="1">
            <a:spLocks/>
          </p:cNvSpPr>
          <p:nvPr/>
        </p:nvSpPr>
        <p:spPr>
          <a:xfrm rot="0">
            <a:off x="7395210" y="4954270"/>
            <a:ext cx="3037840" cy="5499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80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시연</a:t>
            </a:r>
            <a:endParaRPr lang="ko-KR" altLang="en-US" sz="28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7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-4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텍스트 상자 102"/>
          <p:cNvSpPr txBox="1">
            <a:spLocks/>
          </p:cNvSpPr>
          <p:nvPr/>
        </p:nvSpPr>
        <p:spPr>
          <a:xfrm rot="0">
            <a:off x="947420" y="11239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개발규모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(Front-End)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6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2880" y="1223645"/>
            <a:ext cx="3638550" cy="4787900"/>
          </a:xfrm>
          <a:prstGeom prst="rect"/>
          <a:noFill/>
        </p:spPr>
      </p:pic>
      <p:pic>
        <p:nvPicPr>
          <p:cNvPr id="7" name="그림 10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3830" y="1226820"/>
            <a:ext cx="4081145" cy="2500630"/>
          </a:xfrm>
          <a:prstGeom prst="rect"/>
          <a:noFill/>
        </p:spPr>
      </p:pic>
      <p:pic>
        <p:nvPicPr>
          <p:cNvPr id="8" name="그림 10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7335" y="4296410"/>
            <a:ext cx="3937635" cy="2329180"/>
          </a:xfrm>
          <a:prstGeom prst="rect"/>
          <a:noFill/>
        </p:spPr>
      </p:pic>
      <p:pic>
        <p:nvPicPr>
          <p:cNvPr id="9" name="그림 10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6745" y="1007110"/>
            <a:ext cx="3763010" cy="3508375"/>
          </a:xfrm>
          <a:prstGeom prst="rect"/>
          <a:noFill/>
        </p:spPr>
      </p:pic>
      <p:pic>
        <p:nvPicPr>
          <p:cNvPr id="10" name="그림 1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39175" y="5021580"/>
            <a:ext cx="2981960" cy="1685290"/>
          </a:xfrm>
          <a:prstGeom prst="rect"/>
          <a:noFill/>
        </p:spPr>
      </p:pic>
      <p:sp>
        <p:nvSpPr>
          <p:cNvPr id="11" name="텍스트 상자 125"/>
          <p:cNvSpPr txBox="1">
            <a:spLocks/>
          </p:cNvSpPr>
          <p:nvPr/>
        </p:nvSpPr>
        <p:spPr>
          <a:xfrm rot="0">
            <a:off x="4444365" y="801370"/>
            <a:ext cx="3290570" cy="42545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6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fundingComment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2" name="텍스트 상자 126"/>
          <p:cNvSpPr txBox="1">
            <a:spLocks/>
          </p:cNvSpPr>
          <p:nvPr/>
        </p:nvSpPr>
        <p:spPr>
          <a:xfrm rot="0">
            <a:off x="883285" y="819785"/>
            <a:ext cx="1882775" cy="4254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funding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3" name="텍스트 상자 127"/>
          <p:cNvSpPr txBox="1">
            <a:spLocks/>
          </p:cNvSpPr>
          <p:nvPr/>
        </p:nvSpPr>
        <p:spPr>
          <a:xfrm rot="0">
            <a:off x="5376545" y="3816985"/>
            <a:ext cx="1289685" cy="4254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7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pay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4" name="텍스트 상자 128"/>
          <p:cNvSpPr txBox="1">
            <a:spLocks/>
          </p:cNvSpPr>
          <p:nvPr/>
        </p:nvSpPr>
        <p:spPr>
          <a:xfrm rot="0">
            <a:off x="9349105" y="575945"/>
            <a:ext cx="1564640" cy="4254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8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token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5" name="텍스트 상자 129"/>
          <p:cNvSpPr txBox="1">
            <a:spLocks/>
          </p:cNvSpPr>
          <p:nvPr/>
        </p:nvSpPr>
        <p:spPr>
          <a:xfrm rot="0">
            <a:off x="9354185" y="4627880"/>
            <a:ext cx="1564640" cy="42545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9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goods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5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-5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947420" y="11239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개발규모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(Front-End)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8" name="그림 1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47460" y="2037080"/>
            <a:ext cx="3283585" cy="4375150"/>
          </a:xfrm>
          <a:prstGeom prst="rect"/>
          <a:noFill/>
        </p:spPr>
      </p:pic>
      <p:pic>
        <p:nvPicPr>
          <p:cNvPr id="9" name="그림 1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45690" y="1402715"/>
            <a:ext cx="2663825" cy="5264150"/>
          </a:xfrm>
          <a:prstGeom prst="rect"/>
          <a:noFill/>
        </p:spPr>
      </p:pic>
      <p:sp>
        <p:nvSpPr>
          <p:cNvPr id="10" name="텍스트 상자 130"/>
          <p:cNvSpPr txBox="1">
            <a:spLocks/>
          </p:cNvSpPr>
          <p:nvPr/>
        </p:nvSpPr>
        <p:spPr>
          <a:xfrm rot="0">
            <a:off x="2261870" y="881380"/>
            <a:ext cx="2360930" cy="5251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0.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common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1" name="텍스트 상자 131"/>
          <p:cNvSpPr txBox="1">
            <a:spLocks/>
          </p:cNvSpPr>
          <p:nvPr/>
        </p:nvSpPr>
        <p:spPr>
          <a:xfrm rot="0">
            <a:off x="6887845" y="1400810"/>
            <a:ext cx="1946910" cy="4254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11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.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main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9295" cy="6859270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/>
          <p:nvPr/>
        </p:nvGrpSpPr>
        <p:grpSpPr>
          <a:xfrm rot="0">
            <a:off x="7420610" y="2933065"/>
            <a:ext cx="3640455" cy="1354455"/>
            <a:chOff x="7420610" y="2933065"/>
            <a:chExt cx="3640455" cy="1354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33065"/>
              <a:ext cx="3640455" cy="135445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API 활용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30625"/>
              <a:ext cx="658495" cy="1270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2220" cy="56769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905" cy="23361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6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8155" cy="876935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7570" cy="6261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6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947420" y="112395"/>
            <a:ext cx="4850765" cy="3441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소셜 로그인 로직 (Kakao)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6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41240" y="975995"/>
            <a:ext cx="2378710" cy="1306195"/>
          </a:xfrm>
          <a:prstGeom prst="rect"/>
          <a:noFill/>
        </p:spPr>
      </p:pic>
      <p:pic>
        <p:nvPicPr>
          <p:cNvPr id="7" name="그림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6895" y="4947920"/>
            <a:ext cx="2446655" cy="807085"/>
          </a:xfrm>
          <a:prstGeom prst="rect"/>
          <a:noFill/>
        </p:spPr>
      </p:pic>
      <p:pic>
        <p:nvPicPr>
          <p:cNvPr id="8" name="그림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652510" y="5087620"/>
            <a:ext cx="2472690" cy="614680"/>
          </a:xfrm>
          <a:prstGeom prst="rect"/>
          <a:noFill/>
        </p:spPr>
      </p:pic>
      <p:sp>
        <p:nvSpPr>
          <p:cNvPr id="9" name="도형 7"/>
          <p:cNvSpPr>
            <a:spLocks/>
          </p:cNvSpPr>
          <p:nvPr/>
        </p:nvSpPr>
        <p:spPr>
          <a:xfrm rot="18780000">
            <a:off x="1001395" y="3010535"/>
            <a:ext cx="372427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8"/>
          <p:cNvSpPr>
            <a:spLocks/>
          </p:cNvSpPr>
          <p:nvPr/>
        </p:nvSpPr>
        <p:spPr>
          <a:xfrm rot="7980000">
            <a:off x="1227455" y="3253740"/>
            <a:ext cx="372427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1"/>
          <p:cNvSpPr>
            <a:spLocks/>
          </p:cNvSpPr>
          <p:nvPr/>
        </p:nvSpPr>
        <p:spPr>
          <a:xfrm rot="3000000">
            <a:off x="7228840" y="3099435"/>
            <a:ext cx="372427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 rot="13800000">
            <a:off x="6927215" y="3256280"/>
            <a:ext cx="372427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 rot="0">
            <a:off x="3522980" y="5120640"/>
            <a:ext cx="468058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4"/>
          <p:cNvSpPr>
            <a:spLocks/>
          </p:cNvSpPr>
          <p:nvPr/>
        </p:nvSpPr>
        <p:spPr>
          <a:xfrm rot="10800000">
            <a:off x="3484880" y="5449570"/>
            <a:ext cx="4680585" cy="244475"/>
          </a:xfrm>
          <a:prstGeom prst="rightArrow">
            <a:avLst>
              <a:gd name="adj1" fmla="val 47963"/>
              <a:gd name="adj2" fmla="val 50000"/>
            </a:avLst>
          </a:prstGeom>
          <a:solidFill>
            <a:schemeClr val="bg2">
              <a:lumMod val="50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"/>
          <p:cNvSpPr txBox="1">
            <a:spLocks/>
          </p:cNvSpPr>
          <p:nvPr/>
        </p:nvSpPr>
        <p:spPr>
          <a:xfrm rot="0">
            <a:off x="631190" y="2625725"/>
            <a:ext cx="2164715" cy="41910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1. 인증코드 요청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6" name="텍스트 상자 17"/>
          <p:cNvSpPr txBox="1">
            <a:spLocks/>
          </p:cNvSpPr>
          <p:nvPr/>
        </p:nvSpPr>
        <p:spPr>
          <a:xfrm rot="0">
            <a:off x="3002915" y="3476625"/>
            <a:ext cx="2164715" cy="41910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2. 인증코드 전달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7" name="텍스트 상자 18"/>
          <p:cNvSpPr txBox="1">
            <a:spLocks/>
          </p:cNvSpPr>
          <p:nvPr/>
        </p:nvSpPr>
        <p:spPr>
          <a:xfrm rot="0">
            <a:off x="6924675" y="3333115"/>
            <a:ext cx="1728470" cy="6337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19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4. 인증코드로 </a:t>
            </a:r>
            <a:endParaRPr lang="ko-KR" altLang="en-US" sz="19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19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토큰 요청</a:t>
            </a:r>
            <a:endParaRPr lang="ko-KR" altLang="en-US" sz="19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8" name="텍스트 상자 19"/>
          <p:cNvSpPr txBox="1">
            <a:spLocks/>
          </p:cNvSpPr>
          <p:nvPr/>
        </p:nvSpPr>
        <p:spPr>
          <a:xfrm rot="0">
            <a:off x="9139555" y="2618740"/>
            <a:ext cx="2164715" cy="41910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5. 토큰 전달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9" name="텍스트 상자 20"/>
          <p:cNvSpPr txBox="1">
            <a:spLocks/>
          </p:cNvSpPr>
          <p:nvPr/>
        </p:nvSpPr>
        <p:spPr>
          <a:xfrm rot="0">
            <a:off x="4782185" y="4571365"/>
            <a:ext cx="2164715" cy="419100"/>
          </a:xfrm>
          <a:prstGeom prst="rect"/>
        </p:spPr>
        <p:txBody>
          <a:bodyPr wrap="square" lIns="91440" tIns="45720" rIns="91440" bIns="45720" numCol="1" vert="horz" anchor="t">
            <a:normAutofit fontScale="475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3. 인증코드 전송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20" name="텍스트 상자 21"/>
          <p:cNvSpPr txBox="1">
            <a:spLocks/>
          </p:cNvSpPr>
          <p:nvPr/>
        </p:nvSpPr>
        <p:spPr>
          <a:xfrm rot="0">
            <a:off x="4318635" y="5809615"/>
            <a:ext cx="3359150" cy="419100"/>
          </a:xfrm>
          <a:prstGeom prst="rect"/>
        </p:spPr>
        <p:txBody>
          <a:bodyPr wrap="square" lIns="91440" tIns="45720" rIns="91440" bIns="45720" numCol="1" vert="horz" anchor="t">
            <a:normAutofit fontScale="4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7. 우리 사이트 전용 토큰 전송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21" name="텍스트 상자 22"/>
          <p:cNvSpPr txBox="1">
            <a:spLocks/>
          </p:cNvSpPr>
          <p:nvPr/>
        </p:nvSpPr>
        <p:spPr>
          <a:xfrm rot="0">
            <a:off x="8597265" y="5862320"/>
            <a:ext cx="3118485" cy="5880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16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6. 카카오에서 받은 토큰으로 서버 전용토큰 발행</a:t>
            </a:r>
            <a:endParaRPr lang="ko-KR" altLang="en-US" sz="16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22" name="텍스트 상자 23"/>
          <p:cNvSpPr txBox="1">
            <a:spLocks/>
          </p:cNvSpPr>
          <p:nvPr/>
        </p:nvSpPr>
        <p:spPr>
          <a:xfrm rot="0">
            <a:off x="434975" y="5876925"/>
            <a:ext cx="2977515" cy="655320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19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8. 토큰 확인 후 로그인하여 이용할 수 있도록 화면전환</a:t>
            </a:r>
            <a:endParaRPr lang="ko-KR" altLang="en-US" sz="19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8155" cy="876935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7570" cy="6261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6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 rot="0">
            <a:off x="947420" y="112395"/>
            <a:ext cx="4850765" cy="3441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카카오 결제 로직 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02165" y="908685"/>
            <a:ext cx="2327910" cy="1252855"/>
          </a:xfrm>
          <a:prstGeom prst="rect"/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523740" y="954405"/>
            <a:ext cx="3042285" cy="1019810"/>
          </a:xfrm>
          <a:prstGeom prst="rect"/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52450" y="1156970"/>
            <a:ext cx="2472690" cy="614680"/>
          </a:xfrm>
          <a:prstGeom prst="rect"/>
          <a:noFill/>
        </p:spPr>
      </p:pic>
      <p:sp>
        <p:nvSpPr>
          <p:cNvPr id="15" name="Rect 0"/>
          <p:cNvSpPr txBox="1">
            <a:spLocks/>
          </p:cNvSpPr>
          <p:nvPr/>
        </p:nvSpPr>
        <p:spPr>
          <a:xfrm rot="0">
            <a:off x="7456170" y="2520950"/>
            <a:ext cx="2164715" cy="41910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1. 결제 요청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7131050" y="3619500"/>
            <a:ext cx="2727325" cy="43688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2. 결제준비값 요청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 rot="0">
            <a:off x="7123430" y="4558665"/>
            <a:ext cx="2830830" cy="5041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2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3. 결제준비값 전송</a:t>
            </a:r>
            <a:endParaRPr lang="ko-KR" altLang="en-US" sz="22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 rot="0">
            <a:off x="2740025" y="5375910"/>
            <a:ext cx="2465705" cy="49022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19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5. 승인 내역 저장</a:t>
            </a:r>
            <a:endParaRPr lang="ko-KR" altLang="en-US" sz="19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25" name="텍스트 상자 45"/>
          <p:cNvSpPr txBox="1">
            <a:spLocks/>
          </p:cNvSpPr>
          <p:nvPr/>
        </p:nvSpPr>
        <p:spPr>
          <a:xfrm rot="0">
            <a:off x="7459980" y="5548630"/>
            <a:ext cx="2243455" cy="4870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2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4. 결제 승인</a:t>
            </a:r>
            <a:endParaRPr lang="ko-KR" altLang="en-US" sz="22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cxnSp>
        <p:nvCxnSpPr>
          <p:cNvPr id="28" name="도형 48"/>
          <p:cNvCxnSpPr/>
          <p:nvPr/>
        </p:nvCxnSpPr>
        <p:spPr>
          <a:xfrm rot="0" flipH="1">
            <a:off x="6021705" y="2197735"/>
            <a:ext cx="13970" cy="4028440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도형 49"/>
          <p:cNvCxnSpPr/>
          <p:nvPr/>
        </p:nvCxnSpPr>
        <p:spPr>
          <a:xfrm rot="0">
            <a:off x="10933430" y="2272665"/>
            <a:ext cx="27940" cy="4048760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54"/>
          <p:cNvCxnSpPr/>
          <p:nvPr/>
        </p:nvCxnSpPr>
        <p:spPr>
          <a:xfrm rot="0">
            <a:off x="6150610" y="2925445"/>
            <a:ext cx="4735830" cy="1270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56"/>
          <p:cNvSpPr>
            <a:spLocks/>
          </p:cNvSpPr>
          <p:nvPr/>
        </p:nvSpPr>
        <p:spPr>
          <a:xfrm rot="5400000">
            <a:off x="10544175" y="2787650"/>
            <a:ext cx="367665" cy="278765"/>
          </a:xfrm>
          <a:prstGeom prst="triangle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2" name="도형 69"/>
          <p:cNvCxnSpPr/>
          <p:nvPr/>
        </p:nvCxnSpPr>
        <p:spPr>
          <a:xfrm rot="0" flipH="1">
            <a:off x="6055360" y="3973195"/>
            <a:ext cx="4845050" cy="6985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도형 70"/>
          <p:cNvSpPr>
            <a:spLocks/>
          </p:cNvSpPr>
          <p:nvPr/>
        </p:nvSpPr>
        <p:spPr>
          <a:xfrm rot="16200000">
            <a:off x="6021705" y="3848100"/>
            <a:ext cx="367665" cy="278765"/>
          </a:xfrm>
          <a:prstGeom prst="triangle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4" name="도형 75"/>
          <p:cNvCxnSpPr/>
          <p:nvPr/>
        </p:nvCxnSpPr>
        <p:spPr>
          <a:xfrm rot="0">
            <a:off x="6143625" y="4932045"/>
            <a:ext cx="4606925" cy="7620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도형 76"/>
          <p:cNvSpPr>
            <a:spLocks/>
          </p:cNvSpPr>
          <p:nvPr/>
        </p:nvSpPr>
        <p:spPr>
          <a:xfrm rot="5400000">
            <a:off x="10547985" y="4791710"/>
            <a:ext cx="367665" cy="278765"/>
          </a:xfrm>
          <a:prstGeom prst="triangle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6" name="도형 77"/>
          <p:cNvCxnSpPr>
            <a:endCxn id="37" idx="0"/>
          </p:cNvCxnSpPr>
          <p:nvPr/>
        </p:nvCxnSpPr>
        <p:spPr>
          <a:xfrm rot="0" flipH="1">
            <a:off x="6040120" y="5906135"/>
            <a:ext cx="4860290" cy="19685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도형 78"/>
          <p:cNvSpPr>
            <a:spLocks/>
          </p:cNvSpPr>
          <p:nvPr/>
        </p:nvSpPr>
        <p:spPr>
          <a:xfrm rot="16200000">
            <a:off x="5995035" y="5785485"/>
            <a:ext cx="367665" cy="278765"/>
          </a:xfrm>
          <a:prstGeom prst="triangle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8" name="도형 79"/>
          <p:cNvCxnSpPr/>
          <p:nvPr/>
        </p:nvCxnSpPr>
        <p:spPr>
          <a:xfrm rot="0" flipH="1">
            <a:off x="1766570" y="2187575"/>
            <a:ext cx="13970" cy="4028440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80"/>
          <p:cNvCxnSpPr/>
          <p:nvPr/>
        </p:nvCxnSpPr>
        <p:spPr>
          <a:xfrm rot="0" flipH="1">
            <a:off x="1791970" y="5925820"/>
            <a:ext cx="4168775" cy="24130"/>
          </a:xfrm>
          <a:prstGeom prst="straightConnector1"/>
          <a:ln w="635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도형 81"/>
          <p:cNvSpPr>
            <a:spLocks/>
          </p:cNvSpPr>
          <p:nvPr/>
        </p:nvSpPr>
        <p:spPr>
          <a:xfrm rot="16200000">
            <a:off x="1746885" y="5809615"/>
            <a:ext cx="367665" cy="278765"/>
          </a:xfrm>
          <a:prstGeom prst="triangle"/>
          <a:solidFill>
            <a:schemeClr val="tx1">
              <a:lumMod val="65000"/>
              <a:lumOff val="3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도형 82"/>
          <p:cNvSpPr>
            <a:spLocks/>
          </p:cNvSpPr>
          <p:nvPr/>
        </p:nvSpPr>
        <p:spPr>
          <a:xfrm rot="0">
            <a:off x="10865485" y="2795905"/>
            <a:ext cx="184150" cy="12661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도형 83"/>
          <p:cNvSpPr>
            <a:spLocks/>
          </p:cNvSpPr>
          <p:nvPr/>
        </p:nvSpPr>
        <p:spPr>
          <a:xfrm rot="0">
            <a:off x="10862310" y="4792980"/>
            <a:ext cx="184150" cy="12661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/>
          <p:nvPr/>
        </p:nvGrpSpPr>
        <p:grpSpPr>
          <a:xfrm rot="0">
            <a:off x="7420610" y="2933065"/>
            <a:ext cx="3640455" cy="1354455"/>
            <a:chOff x="7420610" y="2933065"/>
            <a:chExt cx="3640455" cy="1354455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33065"/>
              <a:ext cx="3640455" cy="135445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ERD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30625"/>
              <a:ext cx="658495" cy="1270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1585" cy="56705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905" cy="23361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7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130" cy="3435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E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RD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7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" name="그림 8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4"/>
          <a:stretch>
            <a:fillRect/>
          </a:stretch>
        </p:blipFill>
        <p:spPr>
          <a:xfrm rot="0">
            <a:off x="628015" y="732790"/>
            <a:ext cx="10927080" cy="5999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1587500" y="2000885"/>
            <a:ext cx="2522220" cy="5676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270" cy="23355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grpSp>
        <p:nvGrpSpPr>
          <p:cNvPr id="11" name="그룹 40"/>
          <p:cNvGrpSpPr/>
          <p:nvPr/>
        </p:nvGrpSpPr>
        <p:grpSpPr>
          <a:xfrm rot="0">
            <a:off x="7420610" y="2933065"/>
            <a:ext cx="3640455" cy="1354455"/>
            <a:chOff x="7420610" y="2933065"/>
            <a:chExt cx="3640455" cy="1354455"/>
          </a:xfrm>
        </p:grpSpPr>
        <p:sp>
          <p:nvSpPr>
            <p:cNvPr id="12" name="텍스트 상자 38"/>
            <p:cNvSpPr txBox="1">
              <a:spLocks/>
            </p:cNvSpPr>
            <p:nvPr/>
          </p:nvSpPr>
          <p:spPr>
            <a:xfrm rot="0">
              <a:off x="7420610" y="2933065"/>
              <a:ext cx="3640455" cy="135445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시연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13" name="도형 39"/>
            <p:cNvCxnSpPr/>
            <p:nvPr/>
          </p:nvCxnSpPr>
          <p:spPr>
            <a:xfrm rot="0">
              <a:off x="7591425" y="3730625"/>
              <a:ext cx="658495" cy="1270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텍스트 상자 41"/>
          <p:cNvSpPr txBox="1">
            <a:spLocks/>
          </p:cNvSpPr>
          <p:nvPr/>
        </p:nvSpPr>
        <p:spPr>
          <a:xfrm rot="0">
            <a:off x="1659255" y="2072640"/>
            <a:ext cx="2522220" cy="56769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5" name="텍스트 상자 42"/>
          <p:cNvSpPr txBox="1">
            <a:spLocks/>
          </p:cNvSpPr>
          <p:nvPr/>
        </p:nvSpPr>
        <p:spPr>
          <a:xfrm>
            <a:off x="715010" y="2920365"/>
            <a:ext cx="4446905" cy="23361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8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635" y="0"/>
            <a:ext cx="12192000" cy="685800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275" y="3259455"/>
            <a:ext cx="5759450" cy="6572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텍스트 상자 222"/>
          <p:cNvSpPr txBox="1">
            <a:spLocks/>
          </p:cNvSpPr>
          <p:nvPr/>
        </p:nvSpPr>
        <p:spPr>
          <a:xfrm rot="0">
            <a:off x="3081655" y="4123055"/>
            <a:ext cx="6028690" cy="54864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신동희</a:t>
            </a:r>
            <a:r>
              <a:rPr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최아람 김윤주 전아름 김은서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381000" indent="0"/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 tmFilter="0,0; 0.5000,1; 1,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텍스트 상자 4"/>
          <p:cNvSpPr txBox="1">
            <a:spLocks/>
          </p:cNvSpPr>
          <p:nvPr/>
        </p:nvSpPr>
        <p:spPr>
          <a:xfrm rot="0">
            <a:off x="7306945" y="2519680"/>
            <a:ext cx="3957320" cy="18173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기획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&amp;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벤치마킹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grpSp>
        <p:nvGrpSpPr>
          <p:cNvPr id="9" name="Group 5"/>
          <p:cNvGrpSpPr>
            <a:grpSpLocks/>
          </p:cNvGrpSpPr>
          <p:nvPr/>
        </p:nvGrpSpPr>
        <p:grpSpPr>
          <a:xfrm rot="0">
            <a:off x="643255" y="2000885"/>
            <a:ext cx="4445635" cy="3182620"/>
            <a:chOff x="643255" y="2000885"/>
            <a:chExt cx="4445635" cy="3182620"/>
          </a:xfrm>
        </p:grpSpPr>
        <p:sp>
          <p:nvSpPr>
            <p:cNvPr id="10" name="Rect 0"/>
            <p:cNvSpPr txBox="1">
              <a:spLocks/>
            </p:cNvSpPr>
            <p:nvPr/>
          </p:nvSpPr>
          <p:spPr>
            <a:xfrm rot="0">
              <a:off x="643255" y="2848610"/>
              <a:ext cx="4445635" cy="2334895"/>
            </a:xfrm>
            <a:prstGeom prst="rect"/>
          </p:spPr>
          <p:txBody>
            <a:bodyPr wrap="square" lIns="91440" tIns="45720" rIns="91440" bIns="45720" numCol="1" vert="horz" anchor="t">
              <a:normAutofit fontScale="92500" lnSpcReduction="2000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algn="ctr" latinLnBrk="0">
                <a:buFontTx/>
                <a:buNone/>
              </a:pPr>
              <a:r>
                <a:rPr lang="en-US" sz="21600" spc="100" b="1">
                  <a:solidFill>
                    <a:schemeClr val="bg1"/>
                  </a:solidFill>
                  <a:latin typeface="Nixie" charset="0"/>
                  <a:ea typeface="Lato" charset="0"/>
                  <a:cs typeface="Poppins SemiBold" charset="0"/>
                </a:rPr>
                <a:t>01</a:t>
              </a:r>
              <a:endParaRPr lang="ko-KR" altLang="en-US" sz="216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endParaRPr>
            </a:p>
            <a:p>
              <a:pPr marL="0" indent="0" latinLnBrk="0">
                <a:buFontTx/>
                <a:buNone/>
              </a:pP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sp>
          <p:nvSpPr>
            <p:cNvPr id="13" name="Rect 0"/>
            <p:cNvSpPr txBox="1">
              <a:spLocks/>
            </p:cNvSpPr>
            <p:nvPr/>
          </p:nvSpPr>
          <p:spPr>
            <a:xfrm rot="0">
              <a:off x="1587500" y="2000885"/>
              <a:ext cx="2521585" cy="567055"/>
            </a:xfrm>
            <a:prstGeom prst="rect"/>
          </p:spPr>
          <p:txBody>
            <a:bodyPr wrap="square" lIns="91440" tIns="45720" rIns="91440" bIns="45720" numCol="1" vert="horz" anchor="t">
              <a:normAutofit fontScale="92500" lnSpcReduction="1000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algn="ctr" latinLnBrk="0">
                <a:buFontTx/>
                <a:buNone/>
              </a:pPr>
              <a:r>
                <a:rPr lang="en-US" sz="4000" spc="100" b="1">
                  <a:solidFill>
                    <a:schemeClr val="bg1"/>
                  </a:solidFill>
                  <a:latin typeface="Nixie" charset="0"/>
                  <a:ea typeface="Lato" charset="0"/>
                  <a:cs typeface="Poppins SemiBold" charset="0"/>
                </a:rPr>
                <a:t>CHAPTE</a:t>
              </a:r>
              <a:r>
                <a:rPr lang="en-US" sz="4000" spc="100" b="1">
                  <a:solidFill>
                    <a:schemeClr val="bg1"/>
                  </a:solidFill>
                  <a:latin typeface="Nixie" charset="0"/>
                  <a:ea typeface="Lato" charset="0"/>
                  <a:cs typeface="Poppins SemiBold" charset="0"/>
                </a:rPr>
                <a:t>R</a:t>
              </a:r>
              <a:endParaRPr lang="ko-KR" altLang="en-US" sz="40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endParaRPr>
            </a:p>
            <a:p>
              <a:pPr marL="0" indent="0" latinLnBrk="0">
                <a:buFontTx/>
                <a:buNone/>
              </a:pP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</p:grpSp>
      <p:cxnSp>
        <p:nvCxnSpPr>
          <p:cNvPr id="14" name="도형 6"/>
          <p:cNvCxnSpPr/>
          <p:nvPr/>
        </p:nvCxnSpPr>
        <p:spPr>
          <a:xfrm rot="0">
            <a:off x="7305040" y="3743960"/>
            <a:ext cx="657860" cy="635"/>
          </a:xfrm>
          <a:prstGeom prst="line"/>
          <a:ln w="34925" cap="flat" cmpd="sng">
            <a:solidFill>
              <a:schemeClr val="bg2">
                <a:lumMod val="25000"/>
                <a:alpha val="10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8155" cy="876935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875665" y="133985"/>
            <a:ext cx="9805670" cy="3441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기획(크라우드 펀딩의 개념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7" name="텍스트 상자 2"/>
          <p:cNvSpPr txBox="1">
            <a:spLocks/>
          </p:cNvSpPr>
          <p:nvPr/>
        </p:nvSpPr>
        <p:spPr>
          <a:xfrm rot="0">
            <a:off x="876300" y="1633220"/>
            <a:ext cx="5826760" cy="86741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5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크라우드</a:t>
            </a:r>
            <a:r>
              <a:rPr lang="ko-KR" altLang="en-US" sz="5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펀딩이란?</a:t>
            </a:r>
            <a:endParaRPr lang="ko-KR" altLang="en-US" sz="5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59" name="텍스트 상자 4"/>
          <p:cNvSpPr txBox="1">
            <a:spLocks/>
          </p:cNvSpPr>
          <p:nvPr/>
        </p:nvSpPr>
        <p:spPr>
          <a:xfrm rot="0">
            <a:off x="873760" y="2919095"/>
            <a:ext cx="10417175" cy="6096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-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크라우드(Crowd,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대중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) +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펀딩(Funding,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자금조달)의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합성어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5"/>
          <p:cNvSpPr txBox="1">
            <a:spLocks/>
          </p:cNvSpPr>
          <p:nvPr/>
        </p:nvSpPr>
        <p:spPr>
          <a:xfrm rot="0">
            <a:off x="874395" y="3868420"/>
            <a:ext cx="11088370" cy="6096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-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온라인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플랫폼을 이용해 다수로부터 자금을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조달하는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방식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7"/>
          <p:cNvSpPr txBox="1">
            <a:spLocks/>
          </p:cNvSpPr>
          <p:nvPr/>
        </p:nvSpPr>
        <p:spPr>
          <a:xfrm rot="0">
            <a:off x="874395" y="4836160"/>
            <a:ext cx="11088370" cy="60960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-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30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기존 펀딩 사이트는 굿즈나 물건 구매 등으로 끝나버림</a:t>
            </a:r>
            <a:endParaRPr lang="ko-KR" altLang="en-US" sz="30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9921875" cy="344170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기획(벤치마킹-텀블벅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-2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436880" y="1972945"/>
            <a:ext cx="1086485" cy="54864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장</a:t>
            </a:r>
            <a:r>
              <a:rPr lang="ko-KR"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점</a:t>
            </a:r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 rot="0">
            <a:off x="568960" y="2580005"/>
            <a:ext cx="3185160" cy="83121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내가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원하는 애니메이션, 웹툰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등과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관련한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굿즈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에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후원 가능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508635" y="4502150"/>
            <a:ext cx="1086485" cy="54864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ko-KR"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단점</a:t>
            </a:r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574040" y="5135245"/>
            <a:ext cx="3185160" cy="55435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투자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상품의 분야가 한정적임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50" descr="C:/Users/user/AppData/Roaming/PolarisOffice/ETemp/12856_15514472/fImage1017917318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43" t="9537" r="14161" b="4101"/>
          <a:stretch>
            <a:fillRect/>
          </a:stretch>
        </p:blipFill>
        <p:spPr>
          <a:xfrm rot="0">
            <a:off x="3763010" y="636270"/>
            <a:ext cx="8352155" cy="59239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-3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" name="Рисунок 45"/>
          <p:cNvPicPr>
            <a:picLocks noChangeAspect="1"/>
          </p:cNvPicPr>
          <p:nvPr>
            <p:ph type="pic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9854" r="18369" b="1557"/>
          <a:stretch>
            <a:fillRect/>
          </a:stretch>
        </p:blipFill>
        <p:spPr>
          <a:xfrm rot="0">
            <a:off x="4104005" y="986155"/>
            <a:ext cx="7661910" cy="4990465"/>
          </a:xfrm>
          <a:prstGeom prst="rect"/>
          <a:noFill/>
        </p:spPr>
      </p:pic>
      <p:sp>
        <p:nvSpPr>
          <p:cNvPr id="6" name="텍스트 상자 46"/>
          <p:cNvSpPr txBox="1">
            <a:spLocks/>
          </p:cNvSpPr>
          <p:nvPr/>
        </p:nvSpPr>
        <p:spPr>
          <a:xfrm rot="0">
            <a:off x="303530" y="984250"/>
            <a:ext cx="1086485" cy="54864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장</a:t>
            </a:r>
            <a:r>
              <a:rPr lang="ko-KR"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점</a:t>
            </a:r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7" name="텍스트 상자 47"/>
          <p:cNvSpPr txBox="1">
            <a:spLocks/>
          </p:cNvSpPr>
          <p:nvPr/>
        </p:nvSpPr>
        <p:spPr>
          <a:xfrm rot="0">
            <a:off x="435610" y="1591310"/>
            <a:ext cx="3185160" cy="249237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내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마음에 드는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제품 제작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에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후원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가능 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/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/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후원을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통해 단종된 상품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의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재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생산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가능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/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/>
            <a:r>
              <a:rPr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기성품과는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다른 신선한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제품을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리워드로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얻을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수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있음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48"/>
          <p:cNvSpPr txBox="1">
            <a:spLocks/>
          </p:cNvSpPr>
          <p:nvPr/>
        </p:nvSpPr>
        <p:spPr>
          <a:xfrm rot="0">
            <a:off x="348615" y="4408805"/>
            <a:ext cx="1086485" cy="548640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ko-KR" sz="4000" spc="-2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단점</a:t>
            </a:r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9" name="텍스트 상자 49"/>
          <p:cNvSpPr txBox="1">
            <a:spLocks/>
          </p:cNvSpPr>
          <p:nvPr/>
        </p:nvSpPr>
        <p:spPr>
          <a:xfrm rot="0">
            <a:off x="440690" y="5016500"/>
            <a:ext cx="3185160" cy="138493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/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투자가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제품에만 한정되어 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이루어</a:t>
            </a:r>
            <a:r>
              <a:rPr lang="ko-KR" sz="1800" spc="-2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/>
            <a:r>
              <a:rPr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생산</a:t>
            </a:r>
            <a:r>
              <a:rPr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되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는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제품의 단가가 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기성품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에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1800">
                <a:solidFill>
                  <a:schemeClr val="bg2">
                    <a:lumMod val="25000"/>
                    <a:lumOff val="0"/>
                  </a:schemeClr>
                </a:solidFill>
                <a:latin typeface="맑은 고딕" charset="0"/>
                <a:ea typeface="맑은 고딕" charset="0"/>
              </a:rPr>
              <a:t>비해 비쌈</a:t>
            </a:r>
            <a:endParaRPr lang="ko-KR" altLang="en-US" sz="1800">
              <a:solidFill>
                <a:schemeClr val="bg2">
                  <a:lumMod val="2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875665" y="133985"/>
            <a:ext cx="9921875" cy="344170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기획(벤치마킹-와디즈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/>
        </p:nvSpPr>
        <p:spPr>
          <a:xfrm rot="0">
            <a:off x="875665" y="133985"/>
            <a:ext cx="4850765" cy="34417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기획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40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의도</a:t>
            </a: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7520" cy="876300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-4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1012825" y="1314450"/>
            <a:ext cx="9137015" cy="47815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en-GB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누구나</a:t>
            </a:r>
            <a:r>
              <a:rPr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투자받고 투자하면서 함께 성장할 수 있는 </a:t>
            </a:r>
            <a:r>
              <a:rPr lang="en-GB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플랫폼의 필요성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381000" indent="0" latinLnBrk="0">
              <a:buFontTx/>
              <a:buNone/>
            </a:pPr>
            <a:endParaRPr lang="ko-KR" altLang="en-US" sz="16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 rot="0">
            <a:off x="2891790" y="3378200"/>
            <a:ext cx="8848725" cy="45085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5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새로운</a:t>
            </a:r>
            <a:r>
              <a:rPr lang="ko-KR" sz="25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사업의 구현이 용이하도록 자본금 </a:t>
            </a:r>
            <a:r>
              <a:rPr lang="ko-KR" altLang="en-US" sz="25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충당을 돕는 플랫폼</a:t>
            </a:r>
            <a:endParaRPr lang="ko-KR" altLang="en-US" sz="25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 rot="0">
            <a:off x="2513965" y="2741295"/>
            <a:ext cx="8916670" cy="1801495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 rot="0">
            <a:off x="10830560" y="2741295"/>
            <a:ext cx="582930" cy="52324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400" b="1">
                <a:latin typeface="맑은 고딕" charset="0"/>
                <a:ea typeface="맑은 고딕" charset="0"/>
              </a:rPr>
              <a:t>02</a:t>
            </a:r>
            <a:endParaRPr lang="ko-KR" altLang="en-US" sz="2400" b="1"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 rot="0">
            <a:off x="1125855" y="1903095"/>
            <a:ext cx="6313170" cy="4832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손쉽고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안전한 투자가 가능한 플랫폼의 필요성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/>
        </p:nvSpPr>
        <p:spPr>
          <a:xfrm rot="0">
            <a:off x="2991485" y="3917950"/>
            <a:ext cx="8117840" cy="34861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기존과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다른 새로운 유형의 사업 진행 시 자본금 충당의 어려움 해소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Rect 0"/>
          <p:cNvSpPr>
            <a:spLocks/>
          </p:cNvSpPr>
          <p:nvPr/>
        </p:nvSpPr>
        <p:spPr>
          <a:xfrm rot="0">
            <a:off x="758190" y="707390"/>
            <a:ext cx="8916670" cy="1801495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6" name="도형 14"/>
          <p:cNvSpPr>
            <a:spLocks/>
          </p:cNvSpPr>
          <p:nvPr/>
        </p:nvSpPr>
        <p:spPr>
          <a:xfrm rot="0">
            <a:off x="10829290" y="2750185"/>
            <a:ext cx="584200" cy="52832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맑은 고딕" charset="0"/>
                <a:ea typeface="맑은 고딕" charset="0"/>
              </a:rPr>
              <a:t>02</a:t>
            </a:r>
            <a:endParaRPr lang="ko-KR" altLang="en-US" sz="2200" b="1">
              <a:latin typeface="맑은 고딕" charset="0"/>
              <a:ea typeface="맑은 고딕" charset="0"/>
            </a:endParaRPr>
          </a:p>
        </p:txBody>
      </p:sp>
      <p:sp>
        <p:nvSpPr>
          <p:cNvPr id="57" name="도형 16"/>
          <p:cNvSpPr>
            <a:spLocks/>
          </p:cNvSpPr>
          <p:nvPr/>
        </p:nvSpPr>
        <p:spPr>
          <a:xfrm rot="0">
            <a:off x="767080" y="716280"/>
            <a:ext cx="584200" cy="52832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맑은 고딕" charset="0"/>
                <a:ea typeface="맑은 고딕" charset="0"/>
              </a:rPr>
              <a:t>0</a:t>
            </a:r>
            <a:r>
              <a:rPr sz="2200" b="1">
                <a:latin typeface="맑은 고딕" charset="0"/>
                <a:ea typeface="맑은 고딕" charset="0"/>
              </a:rPr>
              <a:t>1</a:t>
            </a:r>
            <a:endParaRPr lang="ko-KR" altLang="en-US" sz="2200" b="1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17"/>
          <p:cNvSpPr txBox="1">
            <a:spLocks/>
          </p:cNvSpPr>
          <p:nvPr/>
        </p:nvSpPr>
        <p:spPr>
          <a:xfrm rot="0">
            <a:off x="990600" y="5491480"/>
            <a:ext cx="9137015" cy="4781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23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사업</a:t>
            </a:r>
            <a:r>
              <a:rPr lang="ko-KR" altLang="en-US" sz="23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altLang="en-US" sz="23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구현 전 투자자의 반응을 통해 소비자의 니즈 파악 가능</a:t>
            </a:r>
            <a:endParaRPr lang="ko-KR" altLang="en-US" sz="2300" i="0" b="1">
              <a:solidFill>
                <a:srgbClr val="595959"/>
              </a:solidFill>
              <a:latin typeface="Arial" charset="0"/>
              <a:ea typeface="Arial" charset="0"/>
            </a:endParaRPr>
          </a:p>
        </p:txBody>
      </p:sp>
      <p:sp>
        <p:nvSpPr>
          <p:cNvPr id="59" name="텍스트 상자 18"/>
          <p:cNvSpPr txBox="1">
            <a:spLocks/>
          </p:cNvSpPr>
          <p:nvPr/>
        </p:nvSpPr>
        <p:spPr>
          <a:xfrm rot="0">
            <a:off x="1095375" y="5988050"/>
            <a:ext cx="6313170" cy="4832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구현할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사업이 시장에서 받아들여질 지 미리 파악 가능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0" name="도형 19"/>
          <p:cNvSpPr>
            <a:spLocks/>
          </p:cNvSpPr>
          <p:nvPr/>
        </p:nvSpPr>
        <p:spPr>
          <a:xfrm rot="0">
            <a:off x="758190" y="4811395"/>
            <a:ext cx="8916670" cy="1801495"/>
          </a:xfrm>
          <a:prstGeom prst="rect"/>
          <a:noFill/>
          <a:ln w="2857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1" name="도형 20"/>
          <p:cNvSpPr>
            <a:spLocks/>
          </p:cNvSpPr>
          <p:nvPr/>
        </p:nvSpPr>
        <p:spPr>
          <a:xfrm rot="0">
            <a:off x="767080" y="4820285"/>
            <a:ext cx="584200" cy="528320"/>
          </a:xfrm>
          <a:prstGeom prst="rect"/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sz="2200" b="1">
                <a:latin typeface="맑은 고딕" charset="0"/>
                <a:ea typeface="맑은 고딕" charset="0"/>
              </a:rPr>
              <a:t>0</a:t>
            </a:r>
            <a:r>
              <a:rPr lang="ko-KR" sz="2200" b="1">
                <a:latin typeface="맑은 고딕" charset="0"/>
                <a:ea typeface="맑은 고딕" charset="0"/>
              </a:rPr>
              <a:t>3</a:t>
            </a:r>
            <a:endParaRPr lang="ko-KR" altLang="en-US" sz="2200" b="1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 rot="0">
            <a:off x="0" y="0"/>
            <a:ext cx="5788660" cy="6858635"/>
          </a:xfrm>
          <a:prstGeom prst="rect"/>
          <a:solidFill>
            <a:srgbClr val="00B2B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" name="Group 5"/>
          <p:cNvGrpSpPr>
            <a:grpSpLocks/>
          </p:cNvGrpSpPr>
          <p:nvPr/>
        </p:nvGrpSpPr>
        <p:grpSpPr>
          <a:xfrm rot="0">
            <a:off x="7420610" y="2946400"/>
            <a:ext cx="3639820" cy="1353820"/>
            <a:chOff x="7420610" y="2946400"/>
            <a:chExt cx="3639820" cy="1353820"/>
          </a:xfrm>
        </p:grpSpPr>
        <p:sp>
          <p:nvSpPr>
            <p:cNvPr id="4" name="Rect 0"/>
            <p:cNvSpPr txBox="1">
              <a:spLocks/>
            </p:cNvSpPr>
            <p:nvPr/>
          </p:nvSpPr>
          <p:spPr>
            <a:xfrm rot="0">
              <a:off x="7420610" y="2946400"/>
              <a:ext cx="3639820" cy="135382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>
              <a:lvl1pPr marL="0" indent="0" rtl="0" algn="l" defTabSz="914400" eaLnBrk="1" latinLnBrk="0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  <a:defRPr lang="en-GB" altLang="en-US" sz="44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indent="0" latinLnBrk="0">
                <a:buFontTx/>
                <a:buNone/>
              </a:pP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프로젝트</a:t>
              </a: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 </a:t>
              </a:r>
              <a:r>
                <a:rPr lang="ko-KR" altLang="en-US" sz="4000" spc="100" b="1">
                  <a:solidFill>
                    <a:schemeClr val="bg2">
                      <a:lumMod val="25000"/>
                    </a:schemeClr>
                  </a:solidFill>
                  <a:latin typeface="Nixie" charset="0"/>
                  <a:ea typeface="Lato" charset="0"/>
                  <a:cs typeface="Poppins SemiBold" charset="0"/>
                </a:rPr>
                <a:t>소개</a:t>
              </a: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  <a:p>
              <a:pPr marL="0" indent="0" latinLnBrk="0">
                <a:buFontTx/>
                <a:buNone/>
              </a:pPr>
              <a:endParaRPr lang="ko-KR" altLang="en-US" sz="40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endParaRPr>
            </a:p>
          </p:txBody>
        </p:sp>
        <p:cxnSp>
          <p:nvCxnSpPr>
            <p:cNvPr id="8" name="Rect 0"/>
            <p:cNvCxnSpPr/>
            <p:nvPr/>
          </p:nvCxnSpPr>
          <p:spPr>
            <a:xfrm rot="0">
              <a:off x="7591425" y="3743960"/>
              <a:ext cx="657860" cy="635"/>
            </a:xfrm>
            <a:prstGeom prst="line"/>
            <a:ln w="34925" cap="flat" cmpd="sng">
              <a:solidFill>
                <a:schemeClr val="bg2">
                  <a:lumMod val="25000"/>
                  <a:alpha val="10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 0"/>
          <p:cNvSpPr txBox="1">
            <a:spLocks/>
          </p:cNvSpPr>
          <p:nvPr/>
        </p:nvSpPr>
        <p:spPr>
          <a:xfrm rot="0">
            <a:off x="1587500" y="2000885"/>
            <a:ext cx="2521585" cy="56705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1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sz="40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CHAPTER</a:t>
            </a:r>
            <a:endParaRPr lang="ko-KR" altLang="en-US" sz="40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643255" y="2848610"/>
            <a:ext cx="4446270" cy="2335530"/>
          </a:xfrm>
          <a:prstGeom prst="rect"/>
        </p:spPr>
        <p:txBody>
          <a:bodyPr wrap="square" lIns="91440" tIns="45720" rIns="91440" bIns="45720" numCol="1" vert="horz" anchor="t">
            <a:normAutofit fontScale="925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en-US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0</a:t>
            </a:r>
            <a:r>
              <a:rPr lang="ko-KR" altLang="en-US" sz="216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2</a:t>
            </a:r>
            <a:endParaRPr lang="ko-KR" altLang="en-US" sz="216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>
            <a:spLocks/>
          </p:cNvSpPr>
          <p:nvPr/>
        </p:nvSpPr>
        <p:spPr>
          <a:xfrm rot="16200000">
            <a:off x="199390" y="-199390"/>
            <a:ext cx="478155" cy="876935"/>
          </a:xfrm>
          <a:prstGeom prst="flowChartOffpageConnector"/>
          <a:solidFill>
            <a:srgbClr val="00B2B2"/>
          </a:solidFill>
          <a:ln w="12700" cap="flat" cmpd="sng">
            <a:solidFill>
              <a:srgbClr val="00B2B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-38735" y="8255"/>
            <a:ext cx="876935" cy="6254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 latinLnBrk="0">
              <a:buFontTx/>
              <a:buNone/>
            </a:pP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2-</a:t>
            </a:r>
            <a:r>
              <a:rPr lang="ko-KR" altLang="en-US" sz="2700" spc="100" b="1">
                <a:solidFill>
                  <a:schemeClr val="bg1"/>
                </a:solidFill>
                <a:latin typeface="Nixie" charset="0"/>
                <a:ea typeface="Lato" charset="0"/>
                <a:cs typeface="Poppins SemiBold" charset="0"/>
              </a:rPr>
              <a:t>1</a:t>
            </a:r>
            <a:endParaRPr lang="ko-KR" altLang="en-US" sz="2700" b="1">
              <a:solidFill>
                <a:schemeClr val="bg1"/>
              </a:solidFill>
              <a:latin typeface="Nixie" charset="0"/>
              <a:ea typeface="Lato" charset="0"/>
              <a:cs typeface="Poppins SemiBold" charset="0"/>
            </a:endParaRPr>
          </a:p>
          <a:p>
            <a:pPr marL="0" indent="0" latinLnBrk="0">
              <a:buFontTx/>
              <a:buNone/>
            </a:pPr>
            <a:endParaRPr lang="ko-KR" altLang="en-US" sz="40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875665" y="133985"/>
            <a:ext cx="4850765" cy="34417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GB" altLang="en-US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latinLnBrk="0">
              <a:buFontTx/>
              <a:buNone/>
            </a:pP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프로젝트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 </a:t>
            </a:r>
            <a:r>
              <a:rPr lang="ko-KR" altLang="en-US" sz="2500" spc="100" b="1">
                <a:solidFill>
                  <a:schemeClr val="bg2">
                    <a:lumMod val="25000"/>
                  </a:schemeClr>
                </a:solidFill>
                <a:latin typeface="Nixie" charset="0"/>
                <a:ea typeface="Lato" charset="0"/>
                <a:cs typeface="Poppins SemiBold" charset="0"/>
              </a:rPr>
              <a:t>소개(메인 화면)</a:t>
            </a:r>
            <a:endParaRPr lang="ko-KR" altLang="en-US" sz="2500" b="1">
              <a:solidFill>
                <a:schemeClr val="bg2">
                  <a:lumMod val="25000"/>
                </a:schemeClr>
              </a:solidFill>
              <a:latin typeface="Nixie" charset="0"/>
              <a:ea typeface="Lato" charset="0"/>
              <a:cs typeface="Poppins SemiBold" charset="0"/>
            </a:endParaRPr>
          </a:p>
        </p:txBody>
      </p:sp>
      <p:pic>
        <p:nvPicPr>
          <p:cNvPr id="56" name="Picture " descr="C:/Users/user/AppData/Roaming/PolarisOffice/ETemp/12856_15514472/fImage227948136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r="20013"/>
          <a:stretch>
            <a:fillRect/>
          </a:stretch>
        </p:blipFill>
        <p:spPr>
          <a:xfrm rot="0">
            <a:off x="4678045" y="633095"/>
            <a:ext cx="7470775" cy="5894070"/>
          </a:xfrm>
          <a:prstGeom prst="rect"/>
          <a:noFill/>
        </p:spPr>
      </p:pic>
      <p:sp>
        <p:nvSpPr>
          <p:cNvPr id="61" name="도형 25"/>
          <p:cNvSpPr>
            <a:spLocks/>
          </p:cNvSpPr>
          <p:nvPr/>
        </p:nvSpPr>
        <p:spPr>
          <a:xfrm rot="0">
            <a:off x="244475" y="1093470"/>
            <a:ext cx="7438390" cy="2934335"/>
          </a:xfrm>
          <a:prstGeom prst="rect"/>
          <a:solidFill>
            <a:srgbClr val="009297">
              <a:alpha val="1601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30"/>
          <p:cNvSpPr txBox="1">
            <a:spLocks/>
          </p:cNvSpPr>
          <p:nvPr/>
        </p:nvSpPr>
        <p:spPr>
          <a:xfrm rot="0">
            <a:off x="389890" y="1322705"/>
            <a:ext cx="7036435" cy="549275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사업에</a:t>
            </a:r>
            <a:r>
              <a:rPr lang="ko-KR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투자 가능한 크라우드 펀딩 </a:t>
            </a: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플랫폼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>
              <a:buFontTx/>
              <a:buNone/>
            </a:pP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63" name="텍스트 상자 31"/>
          <p:cNvSpPr txBox="1">
            <a:spLocks/>
          </p:cNvSpPr>
          <p:nvPr/>
        </p:nvSpPr>
        <p:spPr>
          <a:xfrm rot="0">
            <a:off x="502920" y="2042160"/>
            <a:ext cx="4364355" cy="184467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1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.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제품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또는 굿즈 후원에 한정되어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있는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기존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크라우드 펀딩 방식 탈피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>
              <a:buFontTx/>
              <a:buNone/>
            </a:pP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2.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기존 사업 투자의 문제점(접근이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어려움,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다소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복잡한 방식)을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크라우드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펀딩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방식을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활용하여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해결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64" name="도형 37"/>
          <p:cNvSpPr>
            <a:spLocks/>
          </p:cNvSpPr>
          <p:nvPr/>
        </p:nvSpPr>
        <p:spPr>
          <a:xfrm rot="0">
            <a:off x="240665" y="4362450"/>
            <a:ext cx="7438390" cy="1769110"/>
          </a:xfrm>
          <a:prstGeom prst="rect"/>
          <a:solidFill>
            <a:srgbClr val="009297">
              <a:alpha val="16014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5" name="텍스트 상자 40"/>
          <p:cNvSpPr txBox="1">
            <a:spLocks/>
          </p:cNvSpPr>
          <p:nvPr/>
        </p:nvSpPr>
        <p:spPr>
          <a:xfrm rot="0">
            <a:off x="438150" y="4577080"/>
            <a:ext cx="4394835" cy="549275"/>
          </a:xfrm>
          <a:prstGeom prst="rect"/>
        </p:spPr>
        <p:txBody>
          <a:bodyPr wrap="square" lIns="91440" tIns="45720" rIns="91440" bIns="45720" numCol="1" vert="horz" anchor="t">
            <a:normAutofit fontScale="70000" lnSpcReduction="0"/>
          </a:bodyPr>
          <a:lstStyle>
            <a:lvl1pPr marL="0" indent="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GB" altLang="en-US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rtl="0" algn="l" defTabSz="914400" eaLnBrk="1" latinLnBrk="0" hangingPunct="1" lvl="1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rtl="0" algn="l" defTabSz="914400" eaLnBrk="1" latinLnBrk="0" hangingPunct="1" lvl="2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rtl="0" algn="l" defTabSz="914400" eaLnBrk="1" latinLnBrk="0" hangingPunct="1" lvl="3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rtl="0" algn="l" defTabSz="914400" eaLnBrk="1" latinLnBrk="0" hangingPunct="1" lvl="4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rtl="0" algn="l" defTabSz="914400" eaLnBrk="1" latinLnBrk="0" hangingPunct="1" lvl="5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rtl="0" algn="l" defTabSz="914400" eaLnBrk="1" latinLnBrk="0" hangingPunct="1" lvl="6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rtl="0" algn="l" defTabSz="914400" eaLnBrk="1" latinLnBrk="0" hangingPunct="1" lvl="7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rtl="0" algn="l" defTabSz="914400" eaLnBrk="1" latinLnBrk="0" hangingPunct="1" lvl="8">
              <a:lnSpc>
                <a:spcPct val="90000"/>
              </a:lnSpc>
              <a:spcBef>
                <a:spcPts val="500"/>
              </a:spcBef>
              <a:buFontTx/>
              <a:buNone/>
              <a:defRPr lang="en-GB" altLang="en-US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latinLnBrk="0">
              <a:buFontTx/>
              <a:buNone/>
            </a:pPr>
            <a:r>
              <a:rPr lang="en-GB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기</a:t>
            </a:r>
            <a:r>
              <a:rPr lang="ko-KR" altLang="en-US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존</a:t>
            </a:r>
            <a:r>
              <a:rPr lang="ko-KR" sz="4000" spc="-10" i="0" b="1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서비스와의 차별성</a:t>
            </a:r>
            <a:endParaRPr lang="ko-KR" altLang="en-US" sz="4000" i="0" b="1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  <p:sp>
        <p:nvSpPr>
          <p:cNvPr id="66" name="텍스트 상자 41"/>
          <p:cNvSpPr txBox="1">
            <a:spLocks/>
          </p:cNvSpPr>
          <p:nvPr/>
        </p:nvSpPr>
        <p:spPr>
          <a:xfrm rot="0">
            <a:off x="487045" y="5155565"/>
            <a:ext cx="4946015" cy="831850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-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타켓 상품 차별화 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  <a:p>
            <a:pPr marL="0" indent="0" algn="l" latinLnBrk="0">
              <a:buFontTx/>
              <a:buNone/>
            </a:pP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-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사업(발매될 게임)에 직접 투자 및 투자한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사업에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관련된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한정판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굿즈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소장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 </a:t>
            </a:r>
            <a:r>
              <a:rPr lang="ko-KR" sz="1800" spc="-10" i="0" b="0">
                <a:solidFill>
                  <a:schemeClr val="bg2">
                    <a:lumMod val="25000"/>
                    <a:lumOff val="0"/>
                  </a:schemeClr>
                </a:solidFill>
                <a:latin typeface="inherit" charset="0"/>
                <a:ea typeface="inherit" charset="0"/>
              </a:rPr>
              <a:t>가능</a:t>
            </a:r>
            <a:endParaRPr lang="ko-KR" altLang="en-US" sz="1800" i="0" b="0">
              <a:solidFill>
                <a:schemeClr val="bg2">
                  <a:lumMod val="25000"/>
                  <a:lumOff val="0"/>
                </a:schemeClr>
              </a:solidFill>
              <a:latin typeface="inherit" charset="0"/>
              <a:ea typeface="inheri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diakov.net</Company>
  <DocSecurity>0</DocSecurity>
  <HyperlinksChanged>false</HyperlinksChanged>
  <Lines>0</Lines>
  <LinksUpToDate>false</LinksUpToDate>
  <Pages>28</Pages>
  <Paragraphs>89</Paragraphs>
  <Words>251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DELIGHT</dc:creator>
  <cp:lastModifiedBy>김 윤주</cp:lastModifiedBy>
  <dc:title>Презентация PowerPoint</dc:title>
  <cp:version>9.104.151.49087</cp:version>
  <dcterms:modified xsi:type="dcterms:W3CDTF">2023-01-14T08:26:14Z</dcterms:modified>
</cp:coreProperties>
</file>